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handoutMasterIdLst>
    <p:handoutMasterId r:id="rId21"/>
  </p:handoutMasterIdLst>
  <p:sldIdLst>
    <p:sldId id="715" r:id="rId2"/>
    <p:sldId id="1348" r:id="rId3"/>
    <p:sldId id="831" r:id="rId4"/>
    <p:sldId id="1267" r:id="rId5"/>
    <p:sldId id="1351" r:id="rId6"/>
    <p:sldId id="306" r:id="rId7"/>
    <p:sldId id="1350" r:id="rId8"/>
    <p:sldId id="1251" r:id="rId9"/>
    <p:sldId id="1252" r:id="rId10"/>
    <p:sldId id="1349" r:id="rId11"/>
    <p:sldId id="1241" r:id="rId12"/>
    <p:sldId id="307" r:id="rId13"/>
    <p:sldId id="1155" r:id="rId14"/>
    <p:sldId id="1268" r:id="rId15"/>
    <p:sldId id="592" r:id="rId16"/>
    <p:sldId id="1257" r:id="rId17"/>
    <p:sldId id="1287" r:id="rId18"/>
    <p:sldId id="1296" r:id="rId19"/>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p:restoredTop sz="81497" autoAdjust="0"/>
  </p:normalViewPr>
  <p:slideViewPr>
    <p:cSldViewPr>
      <p:cViewPr varScale="1">
        <p:scale>
          <a:sx n="99" d="100"/>
          <a:sy n="99" d="100"/>
        </p:scale>
        <p:origin x="124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Our group is charged with developing and maintaining the USGS MODFLOW program.  This is includes MODFLOW-2005, MODFLOW-NWT, MODFLOW-USG, SEAWAT, and others.  In 2017 we released MODFLOW 6 as a new version of MODFLOW that we could use to build from.  </a:t>
            </a:r>
          </a:p>
        </p:txBody>
      </p:sp>
    </p:spTree>
    <p:extLst>
      <p:ext uri="{BB962C8B-B14F-4D97-AF65-F5344CB8AC3E}">
        <p14:creationId xmlns:p14="http://schemas.microsoft.com/office/powerpoint/2010/main" val="250210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for this presentation is to let you know about some of the new MODFLOW capabilities that have been released recently</a:t>
            </a:r>
          </a:p>
          <a:p>
            <a:endParaRPr lang="en-US" dirty="0"/>
          </a:p>
          <a:p>
            <a:r>
              <a:rPr lang="en-US" dirty="0"/>
              <a:t>We started working on MODFLOW 6 in about 2013.  </a:t>
            </a:r>
          </a:p>
          <a:p>
            <a:r>
              <a:rPr lang="en-US" dirty="0"/>
              <a:t>At that time (and even today) there were lots of different flavors of MODFLOW (2005, USG, NWT, SEAWAT, GWM, ...), and we wanted to bring them together into a cohesive new framework</a:t>
            </a:r>
          </a:p>
          <a:p>
            <a:r>
              <a:rPr lang="en-US" dirty="0"/>
              <a:t>The idea was to modernize the code and make it easier to couple with other models.</a:t>
            </a:r>
          </a:p>
        </p:txBody>
      </p:sp>
    </p:spTree>
    <p:extLst>
      <p:ext uri="{BB962C8B-B14F-4D97-AF65-F5344CB8AC3E}">
        <p14:creationId xmlns:p14="http://schemas.microsoft.com/office/powerpoint/2010/main" val="399470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I sometimes show this slide that I received from Lenny </a:t>
            </a:r>
            <a:r>
              <a:rPr lang="en-US" dirty="0" err="1"/>
              <a:t>Konikow</a:t>
            </a:r>
            <a:r>
              <a:rPr lang="en-US" dirty="0"/>
              <a:t> to give some historical context about MODFLOW.  This is an internal USGS memo from John </a:t>
            </a:r>
            <a:r>
              <a:rPr lang="en-US" dirty="0" err="1"/>
              <a:t>Bredehoeft</a:t>
            </a:r>
            <a:r>
              <a:rPr lang="en-US" dirty="0"/>
              <a:t> in 1979 that gives the marching orders to begin developing MODFLOW.  There are a few important things to note here: (1) this was 40 years ago!  (2) the model should be machine independent, flexible, and teachable,  Modules are independent of one another!</a:t>
            </a:r>
          </a:p>
        </p:txBody>
      </p:sp>
    </p:spTree>
    <p:extLst>
      <p:ext uri="{BB962C8B-B14F-4D97-AF65-F5344CB8AC3E}">
        <p14:creationId xmlns:p14="http://schemas.microsoft.com/office/powerpoint/2010/main" val="3599564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I was lucky to have the opportunity to work with Arlen Harbaugh for a couple of years.  Arlen is one of the original developers of MODFLOW.  Arlen saw MODFLOW as more than just a program.  MODFLOW was the philosophy before a number of core principals: …. Many believe these core principals are behind MODFLOW’s popularity.  We are here 40 years later at the MODFLOW conference.  </a:t>
            </a:r>
          </a:p>
        </p:txBody>
      </p:sp>
    </p:spTree>
    <p:extLst>
      <p:ext uri="{BB962C8B-B14F-4D97-AF65-F5344CB8AC3E}">
        <p14:creationId xmlns:p14="http://schemas.microsoft.com/office/powerpoint/2010/main" val="321771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Because of it’s popularity, a wide variety of tools have been developed to support MODFLOW…</a:t>
            </a:r>
          </a:p>
        </p:txBody>
      </p:sp>
    </p:spTree>
    <p:extLst>
      <p:ext uri="{BB962C8B-B14F-4D97-AF65-F5344CB8AC3E}">
        <p14:creationId xmlns:p14="http://schemas.microsoft.com/office/powerpoint/2010/main" val="110280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Over the years, our groundwater problems have become more and more complex.  As hydrogeologists and scientists , we are being asked to address karst problems, transport problems, unsaturated zone problems, etc.  As a result, MODFLOW has been expanded to incorporate other processes and coupled with a variety of other models.</a:t>
            </a:r>
          </a:p>
        </p:txBody>
      </p:sp>
    </p:spTree>
    <p:extLst>
      <p:ext uri="{BB962C8B-B14F-4D97-AF65-F5344CB8AC3E}">
        <p14:creationId xmlns:p14="http://schemas.microsoft.com/office/powerpoint/2010/main" val="72048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This slide, which is surely incomplete, shows a MODFLOW ecosystem in which many different packages, processes, and codes have been written or coupled to solve these problems.  This is an impressive collection of capabilities that use MODFLOW in one way or another.</a:t>
            </a:r>
          </a:p>
        </p:txBody>
      </p:sp>
    </p:spTree>
    <p:extLst>
      <p:ext uri="{BB962C8B-B14F-4D97-AF65-F5344CB8AC3E}">
        <p14:creationId xmlns:p14="http://schemas.microsoft.com/office/powerpoint/2010/main" val="3124298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groundwater availability studies used MODFLOW</a:t>
            </a:r>
          </a:p>
        </p:txBody>
      </p:sp>
    </p:spTree>
    <p:extLst>
      <p:ext uri="{BB962C8B-B14F-4D97-AF65-F5344CB8AC3E}">
        <p14:creationId xmlns:p14="http://schemas.microsoft.com/office/powerpoint/2010/main" val="15666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(8/13/15 09:29) -----</a:t>
            </a:r>
          </a:p>
          <a:p>
            <a:r>
              <a:rPr lang="en-US" dirty="0"/>
              <a:t>GW-SW interaction</a:t>
            </a:r>
          </a:p>
          <a:p>
            <a:r>
              <a:rPr lang="en-US" dirty="0"/>
              <a:t>Watershed hydrology</a:t>
            </a:r>
          </a:p>
          <a:p>
            <a:r>
              <a:rPr lang="en-US" dirty="0"/>
              <a:t>Geomechanical issues with subsidence</a:t>
            </a:r>
          </a:p>
          <a:p>
            <a:r>
              <a:rPr lang="en-US" dirty="0"/>
              <a:t>Chemistry</a:t>
            </a:r>
          </a:p>
          <a:p>
            <a:r>
              <a:rPr lang="en-US" dirty="0"/>
              <a:t>Management</a:t>
            </a:r>
          </a:p>
          <a:p>
            <a:endParaRPr lang="en-US" dirty="0"/>
          </a:p>
        </p:txBody>
      </p:sp>
    </p:spTree>
    <p:extLst>
      <p:ext uri="{BB962C8B-B14F-4D97-AF65-F5344CB8AC3E}">
        <p14:creationId xmlns:p14="http://schemas.microsoft.com/office/powerpoint/2010/main" val="61542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defTabSz="909737" eaLnBrk="1" hangingPunct="1">
              <a:defRPr/>
            </a:pPr>
            <a:r>
              <a:rPr lang="en-US" sz="1600" dirty="0"/>
              <a:t>MODFLOW 6 will combine the best features of existing versions of MODFLOW and get rid of outdated functionality. Highly coupled and complex systems will be solved with one system of equations making this MODFLOW version much faster than with previous versions of MODFLOW that iteratively solved the flow part, then the other parts, like transport or local grid refinement.  This effort intends to modernize MODFLOW’s design to account for 20+ years of improvements in software design and essentially making MODFLOW a more of a hydrologic simulator.  </a:t>
            </a:r>
          </a:p>
          <a:p>
            <a:endParaRPr lang="en-US" dirty="0"/>
          </a:p>
        </p:txBody>
      </p:sp>
    </p:spTree>
    <p:extLst>
      <p:ext uri="{BB962C8B-B14F-4D97-AF65-F5344CB8AC3E}">
        <p14:creationId xmlns:p14="http://schemas.microsoft.com/office/powerpoint/2010/main" val="71864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619001-0682-5E48-A25A-17A88E049D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478" b="27047"/>
          <a:stretch/>
        </p:blipFill>
        <p:spPr bwMode="auto">
          <a:xfrm>
            <a:off x="-9575" y="-28978"/>
            <a:ext cx="12211150" cy="3103807"/>
          </a:xfrm>
          <a:prstGeom prst="rect">
            <a:avLst/>
          </a:prstGeom>
          <a:noFill/>
          <a:extLst>
            <a:ext uri="{909E8E84-426E-40DD-AFC4-6F175D3DCCD1}">
              <a14:hiddenFill xmlns:a14="http://schemas.microsoft.com/office/drawing/2010/main">
                <a:solidFill>
                  <a:srgbClr val="FFFFFF"/>
                </a:solidFill>
              </a14:hiddenFill>
            </a:ext>
          </a:extLst>
        </p:spPr>
      </p:pic>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Overview</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47</a:t>
            </a:r>
            <a:r>
              <a:rPr lang="en-US" sz="1800" baseline="30000" dirty="0"/>
              <a:t>TH</a:t>
            </a:r>
            <a:r>
              <a:rPr lang="en-US" sz="1800" dirty="0"/>
              <a:t> IAH Congress</a:t>
            </a:r>
          </a:p>
          <a:p>
            <a:pPr>
              <a:defRPr/>
            </a:pPr>
            <a:r>
              <a:rPr lang="en-US" sz="1800" dirty="0"/>
              <a:t>São Paulo, Brazil</a:t>
            </a:r>
          </a:p>
          <a:p>
            <a:pPr>
              <a:defRPr/>
            </a:pPr>
            <a:r>
              <a:rPr lang="en-US" sz="1800" dirty="0"/>
              <a:t>August 22, 2021</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4"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6BA5557-0D63-6D48-99E3-F28A87FA6658}"/>
              </a:ext>
            </a:extLst>
          </p:cNvPr>
          <p:cNvSpPr>
            <a:spLocks noChangeAspect="1"/>
          </p:cNvSpPr>
          <p:nvPr/>
        </p:nvSpPr>
        <p:spPr bwMode="auto">
          <a:xfrm>
            <a:off x="3699468" y="998520"/>
            <a:ext cx="4797599" cy="4797599"/>
          </a:xfrm>
          <a:prstGeom prst="ellipse">
            <a:avLst/>
          </a:prstGeom>
          <a:noFill/>
          <a:ln w="28575" cap="flat" cmpd="sng" algn="ctr">
            <a:solidFill>
              <a:schemeClr val="accent5">
                <a:lumMod val="75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4" name="Oval 3">
            <a:extLst>
              <a:ext uri="{FF2B5EF4-FFF2-40B4-BE49-F238E27FC236}">
                <a16:creationId xmlns:a16="http://schemas.microsoft.com/office/drawing/2014/main" id="{AFDD511F-6B4E-0D41-A9FD-12A16AF12190}"/>
              </a:ext>
            </a:extLst>
          </p:cNvPr>
          <p:cNvSpPr>
            <a:spLocks noChangeAspect="1"/>
          </p:cNvSpPr>
          <p:nvPr/>
        </p:nvSpPr>
        <p:spPr bwMode="auto">
          <a:xfrm>
            <a:off x="6816197" y="77773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Reactive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5" name="Oval 4">
            <a:extLst>
              <a:ext uri="{FF2B5EF4-FFF2-40B4-BE49-F238E27FC236}">
                <a16:creationId xmlns:a16="http://schemas.microsoft.com/office/drawing/2014/main" id="{CB1B1D1B-94D8-6245-81A6-163A1E04662D}"/>
              </a:ext>
            </a:extLst>
          </p:cNvPr>
          <p:cNvSpPr>
            <a:spLocks noChangeAspect="1"/>
          </p:cNvSpPr>
          <p:nvPr/>
        </p:nvSpPr>
        <p:spPr bwMode="auto">
          <a:xfrm>
            <a:off x="5561963" y="470037"/>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Solute and Heat</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6" name="Oval 5">
            <a:extLst>
              <a:ext uri="{FF2B5EF4-FFF2-40B4-BE49-F238E27FC236}">
                <a16:creationId xmlns:a16="http://schemas.microsoft.com/office/drawing/2014/main" id="{AE8C174C-9186-7046-966B-25407B870D7D}"/>
              </a:ext>
            </a:extLst>
          </p:cNvPr>
          <p:cNvSpPr>
            <a:spLocks noChangeAspect="1"/>
          </p:cNvSpPr>
          <p:nvPr/>
        </p:nvSpPr>
        <p:spPr bwMode="auto">
          <a:xfrm>
            <a:off x="4343878" y="81523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Landscape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Hydrology</a:t>
            </a:r>
          </a:p>
        </p:txBody>
      </p:sp>
      <p:sp>
        <p:nvSpPr>
          <p:cNvPr id="7" name="Oval 6">
            <a:extLst>
              <a:ext uri="{FF2B5EF4-FFF2-40B4-BE49-F238E27FC236}">
                <a16:creationId xmlns:a16="http://schemas.microsoft.com/office/drawing/2014/main" id="{49C28D68-FB0D-B646-98C9-3A18CE577A5C}"/>
              </a:ext>
            </a:extLst>
          </p:cNvPr>
          <p:cNvSpPr>
            <a:spLocks noChangeAspect="1"/>
          </p:cNvSpPr>
          <p:nvPr/>
        </p:nvSpPr>
        <p:spPr bwMode="auto">
          <a:xfrm>
            <a:off x="3458233" y="175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Parallel</a:t>
            </a:r>
          </a:p>
        </p:txBody>
      </p:sp>
      <p:sp>
        <p:nvSpPr>
          <p:cNvPr id="8" name="Oval 7">
            <a:extLst>
              <a:ext uri="{FF2B5EF4-FFF2-40B4-BE49-F238E27FC236}">
                <a16:creationId xmlns:a16="http://schemas.microsoft.com/office/drawing/2014/main" id="{A1AE5F91-AA1A-6E4E-A7D7-606F7EBC0945}"/>
              </a:ext>
            </a:extLst>
          </p:cNvPr>
          <p:cNvSpPr>
            <a:spLocks noChangeAspect="1"/>
          </p:cNvSpPr>
          <p:nvPr/>
        </p:nvSpPr>
        <p:spPr bwMode="auto">
          <a:xfrm>
            <a:off x="3160685" y="291296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Subsidence</a:t>
            </a:r>
          </a:p>
        </p:txBody>
      </p:sp>
      <p:sp>
        <p:nvSpPr>
          <p:cNvPr id="9" name="Oval 8">
            <a:extLst>
              <a:ext uri="{FF2B5EF4-FFF2-40B4-BE49-F238E27FC236}">
                <a16:creationId xmlns:a16="http://schemas.microsoft.com/office/drawing/2014/main" id="{6137CD59-56B3-B34E-ABB8-31ADB1596E42}"/>
              </a:ext>
            </a:extLst>
          </p:cNvPr>
          <p:cNvSpPr>
            <a:spLocks noChangeAspect="1"/>
          </p:cNvSpPr>
          <p:nvPr/>
        </p:nvSpPr>
        <p:spPr bwMode="auto">
          <a:xfrm>
            <a:off x="3489412" y="4112464"/>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Unstructured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Grids</a:t>
            </a:r>
          </a:p>
        </p:txBody>
      </p:sp>
      <p:sp>
        <p:nvSpPr>
          <p:cNvPr id="10" name="Oval 9">
            <a:extLst>
              <a:ext uri="{FF2B5EF4-FFF2-40B4-BE49-F238E27FC236}">
                <a16:creationId xmlns:a16="http://schemas.microsoft.com/office/drawing/2014/main" id="{18336EA5-3B45-7A49-AC2E-8DB0F8B98296}"/>
              </a:ext>
            </a:extLst>
          </p:cNvPr>
          <p:cNvSpPr>
            <a:spLocks noChangeAspect="1"/>
          </p:cNvSpPr>
          <p:nvPr/>
        </p:nvSpPr>
        <p:spPr bwMode="auto">
          <a:xfrm>
            <a:off x="4349602" y="498242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Parameter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Estimation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and Uncertainty</a:t>
            </a:r>
          </a:p>
        </p:txBody>
      </p:sp>
      <p:sp>
        <p:nvSpPr>
          <p:cNvPr id="11" name="Oval 10">
            <a:extLst>
              <a:ext uri="{FF2B5EF4-FFF2-40B4-BE49-F238E27FC236}">
                <a16:creationId xmlns:a16="http://schemas.microsoft.com/office/drawing/2014/main" id="{09F4AEC4-CD5A-E644-9E40-87E5B55EAE6B}"/>
              </a:ext>
            </a:extLst>
          </p:cNvPr>
          <p:cNvSpPr>
            <a:spLocks noChangeAspect="1"/>
          </p:cNvSpPr>
          <p:nvPr/>
        </p:nvSpPr>
        <p:spPr bwMode="auto">
          <a:xfrm>
            <a:off x="6826292" y="5006199"/>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Unsaturated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Zone</a:t>
            </a:r>
          </a:p>
        </p:txBody>
      </p:sp>
      <p:sp>
        <p:nvSpPr>
          <p:cNvPr id="12" name="Oval 11">
            <a:extLst>
              <a:ext uri="{FF2B5EF4-FFF2-40B4-BE49-F238E27FC236}">
                <a16:creationId xmlns:a16="http://schemas.microsoft.com/office/drawing/2014/main" id="{D8A020DD-346F-9449-B1A0-1FE1C151C7B6}"/>
              </a:ext>
            </a:extLst>
          </p:cNvPr>
          <p:cNvSpPr>
            <a:spLocks noChangeAspect="1"/>
          </p:cNvSpPr>
          <p:nvPr/>
        </p:nvSpPr>
        <p:spPr bwMode="auto">
          <a:xfrm>
            <a:off x="8053518" y="288426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Karst and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Pipe Flow</a:t>
            </a:r>
          </a:p>
        </p:txBody>
      </p:sp>
      <p:sp>
        <p:nvSpPr>
          <p:cNvPr id="13" name="Oval 12">
            <a:extLst>
              <a:ext uri="{FF2B5EF4-FFF2-40B4-BE49-F238E27FC236}">
                <a16:creationId xmlns:a16="http://schemas.microsoft.com/office/drawing/2014/main" id="{9F6001A3-AB41-0D49-840F-7E7276A7C816}"/>
              </a:ext>
            </a:extLst>
          </p:cNvPr>
          <p:cNvSpPr>
            <a:spLocks noChangeAspect="1"/>
          </p:cNvSpPr>
          <p:nvPr/>
        </p:nvSpPr>
        <p:spPr bwMode="auto">
          <a:xfrm>
            <a:off x="7717516" y="1663582"/>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 Path</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Analysis</a:t>
            </a:r>
          </a:p>
        </p:txBody>
      </p:sp>
      <p:sp>
        <p:nvSpPr>
          <p:cNvPr id="14" name="Oval 13">
            <a:extLst>
              <a:ext uri="{FF2B5EF4-FFF2-40B4-BE49-F238E27FC236}">
                <a16:creationId xmlns:a16="http://schemas.microsoft.com/office/drawing/2014/main" id="{C4D2B260-AB8F-BB4C-8643-9644B2D9FC33}"/>
              </a:ext>
            </a:extLst>
          </p:cNvPr>
          <p:cNvSpPr>
            <a:spLocks noChangeAspect="1"/>
          </p:cNvSpPr>
          <p:nvPr/>
        </p:nvSpPr>
        <p:spPr bwMode="auto">
          <a:xfrm>
            <a:off x="7708731" y="413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Management</a:t>
            </a:r>
          </a:p>
        </p:txBody>
      </p:sp>
      <p:sp>
        <p:nvSpPr>
          <p:cNvPr id="15" name="Oval 14">
            <a:extLst>
              <a:ext uri="{FF2B5EF4-FFF2-40B4-BE49-F238E27FC236}">
                <a16:creationId xmlns:a16="http://schemas.microsoft.com/office/drawing/2014/main" id="{B1F3E196-5CED-D24A-AB0E-E3FB96274A5E}"/>
              </a:ext>
            </a:extLst>
          </p:cNvPr>
          <p:cNvSpPr>
            <a:spLocks noChangeAspect="1"/>
          </p:cNvSpPr>
          <p:nvPr/>
        </p:nvSpPr>
        <p:spPr bwMode="auto">
          <a:xfrm>
            <a:off x="5618200" y="534131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Surface Water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a:t>
            </a:r>
          </a:p>
        </p:txBody>
      </p:sp>
      <p:sp>
        <p:nvSpPr>
          <p:cNvPr id="16" name="Donut 15">
            <a:extLst>
              <a:ext uri="{FF2B5EF4-FFF2-40B4-BE49-F238E27FC236}">
                <a16:creationId xmlns:a16="http://schemas.microsoft.com/office/drawing/2014/main" id="{9E12F92C-A1B8-F440-934C-2155B583DD2C}"/>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sp>
        <p:nvSpPr>
          <p:cNvPr id="19" name="Oval 18">
            <a:extLst>
              <a:ext uri="{FF2B5EF4-FFF2-40B4-BE49-F238E27FC236}">
                <a16:creationId xmlns:a16="http://schemas.microsoft.com/office/drawing/2014/main" id="{07CFC430-DE53-E445-A516-93E2A4E72727}"/>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21" name="Rectangle 20">
            <a:extLst>
              <a:ext uri="{FF2B5EF4-FFF2-40B4-BE49-F238E27FC236}">
                <a16:creationId xmlns:a16="http://schemas.microsoft.com/office/drawing/2014/main" id="{CA2D1562-ED48-A34B-AD71-8EC14D4FE82D}"/>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Tree>
    <p:extLst>
      <p:ext uri="{BB962C8B-B14F-4D97-AF65-F5344CB8AC3E}">
        <p14:creationId xmlns:p14="http://schemas.microsoft.com/office/powerpoint/2010/main" val="3442437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val 205">
            <a:extLst>
              <a:ext uri="{FF2B5EF4-FFF2-40B4-BE49-F238E27FC236}">
                <a16:creationId xmlns:a16="http://schemas.microsoft.com/office/drawing/2014/main" id="{3D020E48-114F-7E4D-BD25-2470D6E1A7E8}"/>
              </a:ext>
            </a:extLst>
          </p:cNvPr>
          <p:cNvSpPr>
            <a:spLocks noChangeAspect="1"/>
          </p:cNvSpPr>
          <p:nvPr/>
        </p:nvSpPr>
        <p:spPr bwMode="auto">
          <a:xfrm>
            <a:off x="3699468" y="998520"/>
            <a:ext cx="4797599" cy="4797599"/>
          </a:xfrm>
          <a:prstGeom prst="ellipse">
            <a:avLst/>
          </a:prstGeom>
          <a:noFill/>
          <a:ln w="28575" cap="flat" cmpd="sng" algn="ctr">
            <a:solidFill>
              <a:schemeClr val="accent5">
                <a:lumMod val="75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Donut 6">
            <a:extLst>
              <a:ext uri="{FF2B5EF4-FFF2-40B4-BE49-F238E27FC236}">
                <a16:creationId xmlns:a16="http://schemas.microsoft.com/office/drawing/2014/main" id="{AD2CF12C-514E-C94B-8586-E97F976BA357}"/>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grpSp>
        <p:nvGrpSpPr>
          <p:cNvPr id="115" name="Group 114">
            <a:extLst>
              <a:ext uri="{FF2B5EF4-FFF2-40B4-BE49-F238E27FC236}">
                <a16:creationId xmlns:a16="http://schemas.microsoft.com/office/drawing/2014/main" id="{6712909C-27BD-3047-86A3-9E78B6A9BCDC}"/>
              </a:ext>
            </a:extLst>
          </p:cNvPr>
          <p:cNvGrpSpPr/>
          <p:nvPr/>
        </p:nvGrpSpPr>
        <p:grpSpPr>
          <a:xfrm>
            <a:off x="1828801" y="-1248"/>
            <a:ext cx="8709221" cy="6879846"/>
            <a:chOff x="304800" y="-1248"/>
            <a:chExt cx="8709221" cy="6879846"/>
          </a:xfrm>
        </p:grpSpPr>
        <p:sp>
          <p:nvSpPr>
            <p:cNvPr id="26" name="TextBox 25">
              <a:extLst>
                <a:ext uri="{FF2B5EF4-FFF2-40B4-BE49-F238E27FC236}">
                  <a16:creationId xmlns:a16="http://schemas.microsoft.com/office/drawing/2014/main" id="{D8AB087A-5937-2641-97CF-DE71FA8C01DD}"/>
                </a:ext>
              </a:extLst>
            </p:cNvPr>
            <p:cNvSpPr txBox="1"/>
            <p:nvPr/>
          </p:nvSpPr>
          <p:spPr>
            <a:xfrm>
              <a:off x="7405947" y="1330136"/>
              <a:ext cx="1015021"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MODPATH</a:t>
              </a:r>
            </a:p>
            <a:p>
              <a:r>
                <a:rPr lang="en-US" sz="1000" b="1" dirty="0">
                  <a:solidFill>
                    <a:schemeClr val="accent6">
                      <a:lumMod val="20000"/>
                      <a:lumOff val="80000"/>
                    </a:schemeClr>
                  </a:solidFill>
                  <a:latin typeface="Abadi" panose="020B0604020104020204" pitchFamily="34" charset="0"/>
                </a:rPr>
                <a:t>mod-PATH3DU</a:t>
              </a:r>
            </a:p>
            <a:p>
              <a:r>
                <a:rPr lang="en-US" sz="1000" b="1" dirty="0">
                  <a:solidFill>
                    <a:schemeClr val="accent6">
                      <a:lumMod val="20000"/>
                      <a:lumOff val="80000"/>
                    </a:schemeClr>
                  </a:solidFill>
                  <a:latin typeface="Abadi" panose="020B0604020104020204" pitchFamily="34" charset="0"/>
                </a:rPr>
                <a:t>PATH3D</a:t>
              </a:r>
            </a:p>
            <a:p>
              <a:r>
                <a:rPr lang="en-US" sz="1000" b="1" dirty="0" err="1">
                  <a:solidFill>
                    <a:schemeClr val="accent6">
                      <a:lumMod val="20000"/>
                      <a:lumOff val="80000"/>
                    </a:schemeClr>
                  </a:solidFill>
                  <a:latin typeface="Abadi" panose="020B0604020104020204" pitchFamily="34" charset="0"/>
                </a:rPr>
                <a:t>FlowSource</a:t>
              </a:r>
              <a:endParaRPr lang="en-US" sz="1000" b="1" dirty="0">
                <a:solidFill>
                  <a:schemeClr val="accent6">
                    <a:lumMod val="20000"/>
                    <a:lumOff val="80000"/>
                  </a:schemeClr>
                </a:solidFill>
                <a:latin typeface="Abadi" panose="020B0604020104020204" pitchFamily="34" charset="0"/>
              </a:endParaRPr>
            </a:p>
          </p:txBody>
        </p:sp>
        <p:sp>
          <p:nvSpPr>
            <p:cNvPr id="27" name="TextBox 26">
              <a:extLst>
                <a:ext uri="{FF2B5EF4-FFF2-40B4-BE49-F238E27FC236}">
                  <a16:creationId xmlns:a16="http://schemas.microsoft.com/office/drawing/2014/main" id="{3987098E-40E6-C84A-A635-97065B4A87E6}"/>
                </a:ext>
              </a:extLst>
            </p:cNvPr>
            <p:cNvSpPr txBox="1"/>
            <p:nvPr/>
          </p:nvSpPr>
          <p:spPr>
            <a:xfrm>
              <a:off x="7952512" y="3191794"/>
              <a:ext cx="1061509"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MODFLOW-USG</a:t>
              </a:r>
            </a:p>
            <a:p>
              <a:r>
                <a:rPr lang="en-US" sz="1000" b="1" dirty="0">
                  <a:solidFill>
                    <a:schemeClr val="accent6">
                      <a:lumMod val="20000"/>
                      <a:lumOff val="80000"/>
                    </a:schemeClr>
                  </a:solidFill>
                  <a:latin typeface="Abadi" panose="020B0604020104020204" pitchFamily="34" charset="0"/>
                </a:rPr>
                <a:t>CFP, VKD</a:t>
              </a:r>
            </a:p>
          </p:txBody>
        </p:sp>
        <p:sp>
          <p:nvSpPr>
            <p:cNvPr id="28" name="TextBox 27">
              <a:extLst>
                <a:ext uri="{FF2B5EF4-FFF2-40B4-BE49-F238E27FC236}">
                  <a16:creationId xmlns:a16="http://schemas.microsoft.com/office/drawing/2014/main" id="{0772D031-BCBA-7A48-9912-1B8EF9872B27}"/>
                </a:ext>
              </a:extLst>
            </p:cNvPr>
            <p:cNvSpPr txBox="1"/>
            <p:nvPr/>
          </p:nvSpPr>
          <p:spPr>
            <a:xfrm>
              <a:off x="7850291" y="4577140"/>
              <a:ext cx="869149"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PESTPP-OPT</a:t>
              </a:r>
            </a:p>
            <a:p>
              <a:r>
                <a:rPr lang="en-US" sz="1000" b="1" dirty="0">
                  <a:solidFill>
                    <a:schemeClr val="accent6">
                      <a:lumMod val="20000"/>
                      <a:lumOff val="80000"/>
                    </a:schemeClr>
                  </a:solidFill>
                  <a:latin typeface="Abadi" panose="020B0604020104020204" pitchFamily="34" charset="0"/>
                </a:rPr>
                <a:t>MODSIM</a:t>
              </a:r>
            </a:p>
            <a:p>
              <a:r>
                <a:rPr lang="en-US" sz="1000" b="1" dirty="0">
                  <a:solidFill>
                    <a:schemeClr val="accent6">
                      <a:lumMod val="20000"/>
                      <a:lumOff val="80000"/>
                    </a:schemeClr>
                  </a:solidFill>
                  <a:latin typeface="Abadi" panose="020B0604020104020204" pitchFamily="34" charset="0"/>
                </a:rPr>
                <a:t>GWM</a:t>
              </a:r>
            </a:p>
          </p:txBody>
        </p:sp>
        <p:sp>
          <p:nvSpPr>
            <p:cNvPr id="29" name="TextBox 28">
              <a:extLst>
                <a:ext uri="{FF2B5EF4-FFF2-40B4-BE49-F238E27FC236}">
                  <a16:creationId xmlns:a16="http://schemas.microsoft.com/office/drawing/2014/main" id="{C53D0A71-1D3D-644E-BA64-7141193C0CC4}"/>
                </a:ext>
              </a:extLst>
            </p:cNvPr>
            <p:cNvSpPr txBox="1"/>
            <p:nvPr/>
          </p:nvSpPr>
          <p:spPr>
            <a:xfrm>
              <a:off x="6649900" y="6003388"/>
              <a:ext cx="646331"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UZF</a:t>
              </a:r>
            </a:p>
            <a:p>
              <a:r>
                <a:rPr lang="en-US" sz="1000" b="1" dirty="0">
                  <a:solidFill>
                    <a:schemeClr val="accent6">
                      <a:lumMod val="20000"/>
                      <a:lumOff val="80000"/>
                    </a:schemeClr>
                  </a:solidFill>
                  <a:latin typeface="Abadi" panose="020B0604020104020204" pitchFamily="34" charset="0"/>
                </a:rPr>
                <a:t>HYDRUS</a:t>
              </a:r>
            </a:p>
            <a:p>
              <a:r>
                <a:rPr lang="en-US" sz="1000" b="1" dirty="0">
                  <a:solidFill>
                    <a:schemeClr val="accent6">
                      <a:lumMod val="20000"/>
                      <a:lumOff val="80000"/>
                    </a:schemeClr>
                  </a:solidFill>
                  <a:latin typeface="Abadi" panose="020B0604020104020204" pitchFamily="34" charset="0"/>
                </a:rPr>
                <a:t>VSF</a:t>
              </a:r>
            </a:p>
          </p:txBody>
        </p:sp>
        <p:sp>
          <p:nvSpPr>
            <p:cNvPr id="30" name="TextBox 29">
              <a:extLst>
                <a:ext uri="{FF2B5EF4-FFF2-40B4-BE49-F238E27FC236}">
                  <a16:creationId xmlns:a16="http://schemas.microsoft.com/office/drawing/2014/main" id="{0336FF40-7365-0045-923B-B4DCB439CA85}"/>
                </a:ext>
              </a:extLst>
            </p:cNvPr>
            <p:cNvSpPr txBox="1"/>
            <p:nvPr/>
          </p:nvSpPr>
          <p:spPr>
            <a:xfrm>
              <a:off x="5334000" y="6324600"/>
              <a:ext cx="710451"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SFR, SWR</a:t>
              </a:r>
            </a:p>
            <a:p>
              <a:r>
                <a:rPr lang="en-US" sz="1000" b="1" dirty="0">
                  <a:solidFill>
                    <a:schemeClr val="accent6">
                      <a:lumMod val="20000"/>
                      <a:lumOff val="80000"/>
                    </a:schemeClr>
                  </a:solidFill>
                  <a:latin typeface="Abadi" panose="020B0604020104020204" pitchFamily="34" charset="0"/>
                </a:rPr>
                <a:t>HEC-RAS</a:t>
              </a:r>
            </a:p>
            <a:p>
              <a:r>
                <a:rPr lang="en-US" sz="1000" b="1" dirty="0">
                  <a:solidFill>
                    <a:schemeClr val="accent6">
                      <a:lumMod val="20000"/>
                      <a:lumOff val="80000"/>
                    </a:schemeClr>
                  </a:solidFill>
                  <a:latin typeface="Abadi" panose="020B0604020104020204" pitchFamily="34" charset="0"/>
                </a:rPr>
                <a:t>BRANCH</a:t>
              </a:r>
            </a:p>
          </p:txBody>
        </p:sp>
        <p:sp>
          <p:nvSpPr>
            <p:cNvPr id="31" name="TextBox 30">
              <a:extLst>
                <a:ext uri="{FF2B5EF4-FFF2-40B4-BE49-F238E27FC236}">
                  <a16:creationId xmlns:a16="http://schemas.microsoft.com/office/drawing/2014/main" id="{2AD2A765-61A7-FB4A-946C-7F5D0DE29511}"/>
                </a:ext>
              </a:extLst>
            </p:cNvPr>
            <p:cNvSpPr txBox="1"/>
            <p:nvPr/>
          </p:nvSpPr>
          <p:spPr>
            <a:xfrm>
              <a:off x="1886867" y="6064512"/>
              <a:ext cx="599844"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PEST</a:t>
              </a:r>
            </a:p>
            <a:p>
              <a:r>
                <a:rPr lang="en-US" sz="1000" b="1" dirty="0">
                  <a:solidFill>
                    <a:schemeClr val="accent6">
                      <a:lumMod val="20000"/>
                      <a:lumOff val="80000"/>
                    </a:schemeClr>
                  </a:solidFill>
                  <a:latin typeface="Abadi" panose="020B0604020104020204" pitchFamily="34" charset="0"/>
                </a:rPr>
                <a:t>PESTPP</a:t>
              </a:r>
            </a:p>
            <a:p>
              <a:r>
                <a:rPr lang="en-US" sz="1000" b="1" dirty="0">
                  <a:solidFill>
                    <a:schemeClr val="accent6">
                      <a:lumMod val="20000"/>
                      <a:lumOff val="80000"/>
                    </a:schemeClr>
                  </a:solidFill>
                  <a:latin typeface="Abadi" panose="020B0604020104020204" pitchFamily="34" charset="0"/>
                </a:rPr>
                <a:t>UCODE</a:t>
              </a:r>
            </a:p>
          </p:txBody>
        </p:sp>
        <p:sp>
          <p:nvSpPr>
            <p:cNvPr id="32" name="TextBox 31">
              <a:extLst>
                <a:ext uri="{FF2B5EF4-FFF2-40B4-BE49-F238E27FC236}">
                  <a16:creationId xmlns:a16="http://schemas.microsoft.com/office/drawing/2014/main" id="{DF1EDA36-FB53-0B42-8E13-9CD8E1A66BE3}"/>
                </a:ext>
              </a:extLst>
            </p:cNvPr>
            <p:cNvSpPr txBox="1"/>
            <p:nvPr/>
          </p:nvSpPr>
          <p:spPr>
            <a:xfrm>
              <a:off x="612203" y="5127388"/>
              <a:ext cx="1056700"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MODFLOW-USG</a:t>
              </a:r>
            </a:p>
            <a:p>
              <a:r>
                <a:rPr lang="en-US" sz="1000" b="1" dirty="0">
                  <a:solidFill>
                    <a:schemeClr val="accent6">
                      <a:lumMod val="20000"/>
                      <a:lumOff val="80000"/>
                    </a:schemeClr>
                  </a:solidFill>
                  <a:latin typeface="Abadi" panose="020B0604020104020204" pitchFamily="34" charset="0"/>
                </a:rPr>
                <a:t>MODFLOW 6</a:t>
              </a:r>
            </a:p>
          </p:txBody>
        </p:sp>
        <p:sp>
          <p:nvSpPr>
            <p:cNvPr id="33" name="TextBox 32">
              <a:extLst>
                <a:ext uri="{FF2B5EF4-FFF2-40B4-BE49-F238E27FC236}">
                  <a16:creationId xmlns:a16="http://schemas.microsoft.com/office/drawing/2014/main" id="{5574BF84-B31B-B844-9731-5A1D1A1798AC}"/>
                </a:ext>
              </a:extLst>
            </p:cNvPr>
            <p:cNvSpPr txBox="1"/>
            <p:nvPr/>
          </p:nvSpPr>
          <p:spPr>
            <a:xfrm>
              <a:off x="463877" y="3219310"/>
              <a:ext cx="482824"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SUB</a:t>
              </a:r>
            </a:p>
            <a:p>
              <a:r>
                <a:rPr lang="en-US" sz="1000" b="1" dirty="0">
                  <a:solidFill>
                    <a:schemeClr val="accent6">
                      <a:lumMod val="20000"/>
                      <a:lumOff val="80000"/>
                    </a:schemeClr>
                  </a:solidFill>
                  <a:latin typeface="Abadi" panose="020B0604020104020204" pitchFamily="34" charset="0"/>
                </a:rPr>
                <a:t>CSUB</a:t>
              </a:r>
            </a:p>
          </p:txBody>
        </p:sp>
        <p:sp>
          <p:nvSpPr>
            <p:cNvPr id="34" name="TextBox 33">
              <a:extLst>
                <a:ext uri="{FF2B5EF4-FFF2-40B4-BE49-F238E27FC236}">
                  <a16:creationId xmlns:a16="http://schemas.microsoft.com/office/drawing/2014/main" id="{1B0E34B7-440E-BC47-8718-2CD710145036}"/>
                </a:ext>
              </a:extLst>
            </p:cNvPr>
            <p:cNvSpPr txBox="1"/>
            <p:nvPr/>
          </p:nvSpPr>
          <p:spPr>
            <a:xfrm>
              <a:off x="304800" y="1676400"/>
              <a:ext cx="1050288"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SAMG</a:t>
              </a:r>
            </a:p>
            <a:p>
              <a:r>
                <a:rPr lang="en-US" sz="1000" b="1" dirty="0">
                  <a:solidFill>
                    <a:schemeClr val="accent6">
                      <a:lumMod val="20000"/>
                      <a:lumOff val="80000"/>
                    </a:schemeClr>
                  </a:solidFill>
                  <a:latin typeface="Abadi" panose="020B0604020104020204" pitchFamily="34" charset="0"/>
                </a:rPr>
                <a:t>PKS-MODFLOW</a:t>
              </a:r>
            </a:p>
            <a:p>
              <a:r>
                <a:rPr lang="en-US" sz="1000" b="1" dirty="0">
                  <a:solidFill>
                    <a:schemeClr val="accent6">
                      <a:lumMod val="20000"/>
                      <a:lumOff val="80000"/>
                    </a:schemeClr>
                  </a:solidFill>
                  <a:latin typeface="Abadi" panose="020B0604020104020204" pitchFamily="34" charset="0"/>
                </a:rPr>
                <a:t>PKS-SEAWAT</a:t>
              </a:r>
            </a:p>
            <a:p>
              <a:r>
                <a:rPr lang="en-US" sz="1000" b="1" dirty="0">
                  <a:solidFill>
                    <a:schemeClr val="accent6">
                      <a:lumMod val="20000"/>
                      <a:lumOff val="80000"/>
                    </a:schemeClr>
                  </a:solidFill>
                  <a:latin typeface="Abadi" panose="020B0604020104020204" pitchFamily="34" charset="0"/>
                </a:rPr>
                <a:t>MODFLOW 6</a:t>
              </a:r>
            </a:p>
          </p:txBody>
        </p:sp>
        <p:sp>
          <p:nvSpPr>
            <p:cNvPr id="35" name="TextBox 34">
              <a:extLst>
                <a:ext uri="{FF2B5EF4-FFF2-40B4-BE49-F238E27FC236}">
                  <a16:creationId xmlns:a16="http://schemas.microsoft.com/office/drawing/2014/main" id="{1CECF81D-7C5D-F640-BC07-A88083FB7EFC}"/>
                </a:ext>
              </a:extLst>
            </p:cNvPr>
            <p:cNvSpPr txBox="1"/>
            <p:nvPr/>
          </p:nvSpPr>
          <p:spPr>
            <a:xfrm>
              <a:off x="1390157" y="298581"/>
              <a:ext cx="1181734"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GSFLOW-PRMS</a:t>
              </a:r>
            </a:p>
            <a:p>
              <a:r>
                <a:rPr lang="en-US" sz="1000" b="1" dirty="0">
                  <a:solidFill>
                    <a:schemeClr val="accent6">
                      <a:lumMod val="20000"/>
                      <a:lumOff val="80000"/>
                    </a:schemeClr>
                  </a:solidFill>
                  <a:latin typeface="Abadi" panose="020B0604020104020204" pitchFamily="34" charset="0"/>
                </a:rPr>
                <a:t>SWB, HSPF, SWAT</a:t>
              </a:r>
            </a:p>
            <a:p>
              <a:r>
                <a:rPr lang="en-US" sz="1000" b="1" dirty="0">
                  <a:solidFill>
                    <a:schemeClr val="accent6">
                      <a:lumMod val="20000"/>
                      <a:lumOff val="80000"/>
                    </a:schemeClr>
                  </a:solidFill>
                  <a:latin typeface="Abadi" panose="020B0604020104020204" pitchFamily="34" charset="0"/>
                </a:rPr>
                <a:t>OWHM</a:t>
              </a:r>
            </a:p>
          </p:txBody>
        </p:sp>
        <p:sp>
          <p:nvSpPr>
            <p:cNvPr id="36" name="TextBox 35">
              <a:extLst>
                <a:ext uri="{FF2B5EF4-FFF2-40B4-BE49-F238E27FC236}">
                  <a16:creationId xmlns:a16="http://schemas.microsoft.com/office/drawing/2014/main" id="{2241C080-9F9B-B947-A020-253A25A1688B}"/>
                </a:ext>
              </a:extLst>
            </p:cNvPr>
            <p:cNvSpPr txBox="1"/>
            <p:nvPr/>
          </p:nvSpPr>
          <p:spPr>
            <a:xfrm>
              <a:off x="3141195" y="-1248"/>
              <a:ext cx="920445"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MT3DMS</a:t>
              </a:r>
            </a:p>
            <a:p>
              <a:r>
                <a:rPr lang="en-US" sz="1000" b="1" dirty="0">
                  <a:solidFill>
                    <a:schemeClr val="accent6">
                      <a:lumMod val="20000"/>
                      <a:lumOff val="80000"/>
                    </a:schemeClr>
                  </a:solidFill>
                  <a:latin typeface="Abadi" panose="020B0604020104020204" pitchFamily="34" charset="0"/>
                </a:rPr>
                <a:t>MT3D-USGS</a:t>
              </a:r>
            </a:p>
            <a:p>
              <a:r>
                <a:rPr lang="en-US" sz="1000" b="1" dirty="0">
                  <a:solidFill>
                    <a:schemeClr val="accent6">
                      <a:lumMod val="20000"/>
                      <a:lumOff val="80000"/>
                    </a:schemeClr>
                  </a:solidFill>
                  <a:latin typeface="Abadi" panose="020B0604020104020204" pitchFamily="34" charset="0"/>
                </a:rPr>
                <a:t>SEAWAT, SWI</a:t>
              </a:r>
            </a:p>
            <a:p>
              <a:r>
                <a:rPr lang="en-US" sz="1000" b="1" dirty="0">
                  <a:solidFill>
                    <a:schemeClr val="accent6">
                      <a:lumMod val="20000"/>
                      <a:lumOff val="80000"/>
                    </a:schemeClr>
                  </a:solidFill>
                  <a:latin typeface="Abadi" panose="020B0604020104020204" pitchFamily="34" charset="0"/>
                </a:rPr>
                <a:t>GWT</a:t>
              </a:r>
            </a:p>
          </p:txBody>
        </p:sp>
        <p:sp>
          <p:nvSpPr>
            <p:cNvPr id="37" name="TextBox 36">
              <a:extLst>
                <a:ext uri="{FF2B5EF4-FFF2-40B4-BE49-F238E27FC236}">
                  <a16:creationId xmlns:a16="http://schemas.microsoft.com/office/drawing/2014/main" id="{260313D4-E063-C547-87C2-4B45D3B6CDBD}"/>
                </a:ext>
              </a:extLst>
            </p:cNvPr>
            <p:cNvSpPr txBox="1"/>
            <p:nvPr/>
          </p:nvSpPr>
          <p:spPr>
            <a:xfrm>
              <a:off x="6510282" y="303752"/>
              <a:ext cx="1141659"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PHREEQC-PHT3D</a:t>
              </a:r>
            </a:p>
            <a:p>
              <a:r>
                <a:rPr lang="en-US" sz="1000" b="1" dirty="0">
                  <a:solidFill>
                    <a:schemeClr val="accent6">
                      <a:lumMod val="20000"/>
                      <a:lumOff val="80000"/>
                    </a:schemeClr>
                  </a:solidFill>
                  <a:latin typeface="Abadi" panose="020B0604020104020204" pitchFamily="34" charset="0"/>
                </a:rPr>
                <a:t>PHWAT</a:t>
              </a:r>
            </a:p>
            <a:p>
              <a:r>
                <a:rPr lang="en-US" sz="1000" b="1" dirty="0">
                  <a:solidFill>
                    <a:schemeClr val="accent6">
                      <a:lumMod val="20000"/>
                      <a:lumOff val="80000"/>
                    </a:schemeClr>
                  </a:solidFill>
                  <a:latin typeface="Abadi" panose="020B0604020104020204" pitchFamily="34" charset="0"/>
                </a:rPr>
                <a:t>RT3D</a:t>
              </a:r>
            </a:p>
          </p:txBody>
        </p:sp>
      </p:grpSp>
      <p:cxnSp>
        <p:nvCxnSpPr>
          <p:cNvPr id="39" name="Straight Connector 38">
            <a:extLst>
              <a:ext uri="{FF2B5EF4-FFF2-40B4-BE49-F238E27FC236}">
                <a16:creationId xmlns:a16="http://schemas.microsoft.com/office/drawing/2014/main" id="{33A3A99F-2811-DA4B-81BE-922413C9A17D}"/>
              </a:ext>
            </a:extLst>
          </p:cNvPr>
          <p:cNvCxnSpPr>
            <a:cxnSpLocks/>
            <a:stCxn id="37" idx="1"/>
            <a:endCxn id="194" idx="7"/>
          </p:cNvCxnSpPr>
          <p:nvPr/>
        </p:nvCxnSpPr>
        <p:spPr bwMode="auto">
          <a:xfrm flipH="1">
            <a:off x="7706110" y="580752"/>
            <a:ext cx="328172" cy="34966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Connector 41">
            <a:extLst>
              <a:ext uri="{FF2B5EF4-FFF2-40B4-BE49-F238E27FC236}">
                <a16:creationId xmlns:a16="http://schemas.microsoft.com/office/drawing/2014/main" id="{553FBAC3-62F5-2C40-A998-B7771068920C}"/>
              </a:ext>
            </a:extLst>
          </p:cNvPr>
          <p:cNvCxnSpPr>
            <a:cxnSpLocks/>
            <a:stCxn id="26" idx="1"/>
            <a:endCxn id="203" idx="7"/>
          </p:cNvCxnSpPr>
          <p:nvPr/>
        </p:nvCxnSpPr>
        <p:spPr bwMode="auto">
          <a:xfrm flipH="1">
            <a:off x="8607429" y="1684079"/>
            <a:ext cx="322518" cy="13218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0D7BECAA-7B92-C44E-BC0F-F748B470446A}"/>
              </a:ext>
            </a:extLst>
          </p:cNvPr>
          <p:cNvCxnSpPr>
            <a:cxnSpLocks/>
            <a:stCxn id="27" idx="1"/>
            <a:endCxn id="202" idx="6"/>
          </p:cNvCxnSpPr>
          <p:nvPr/>
        </p:nvCxnSpPr>
        <p:spPr bwMode="auto">
          <a:xfrm flipH="1">
            <a:off x="9096116" y="3391849"/>
            <a:ext cx="380396" cy="1371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 name="Straight Connector 49">
            <a:extLst>
              <a:ext uri="{FF2B5EF4-FFF2-40B4-BE49-F238E27FC236}">
                <a16:creationId xmlns:a16="http://schemas.microsoft.com/office/drawing/2014/main" id="{1AE951DC-53B0-9B48-BD62-BF86A8DE2B47}"/>
              </a:ext>
            </a:extLst>
          </p:cNvPr>
          <p:cNvCxnSpPr>
            <a:cxnSpLocks/>
            <a:stCxn id="28" idx="1"/>
            <a:endCxn id="204" idx="6"/>
          </p:cNvCxnSpPr>
          <p:nvPr/>
        </p:nvCxnSpPr>
        <p:spPr bwMode="auto">
          <a:xfrm flipH="1" flipV="1">
            <a:off x="8751329" y="4655427"/>
            <a:ext cx="622962" cy="19871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4" name="Straight Connector 53">
            <a:extLst>
              <a:ext uri="{FF2B5EF4-FFF2-40B4-BE49-F238E27FC236}">
                <a16:creationId xmlns:a16="http://schemas.microsoft.com/office/drawing/2014/main" id="{D32746D5-731B-4545-82F1-734A9CFCDF45}"/>
              </a:ext>
            </a:extLst>
          </p:cNvPr>
          <p:cNvCxnSpPr>
            <a:cxnSpLocks/>
            <a:stCxn id="201" idx="5"/>
            <a:endCxn id="29" idx="1"/>
          </p:cNvCxnSpPr>
          <p:nvPr/>
        </p:nvCxnSpPr>
        <p:spPr bwMode="auto">
          <a:xfrm>
            <a:off x="7716206" y="5896113"/>
            <a:ext cx="457695" cy="38427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Connector 59">
            <a:extLst>
              <a:ext uri="{FF2B5EF4-FFF2-40B4-BE49-F238E27FC236}">
                <a16:creationId xmlns:a16="http://schemas.microsoft.com/office/drawing/2014/main" id="{D4C1D05E-50D5-DB49-98FF-CAB0C032AE4D}"/>
              </a:ext>
            </a:extLst>
          </p:cNvPr>
          <p:cNvCxnSpPr>
            <a:cxnSpLocks/>
            <a:stCxn id="205" idx="4"/>
            <a:endCxn id="30" idx="1"/>
          </p:cNvCxnSpPr>
          <p:nvPr/>
        </p:nvCxnSpPr>
        <p:spPr bwMode="auto">
          <a:xfrm>
            <a:off x="6139500" y="6383909"/>
            <a:ext cx="718501" cy="21769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Straight Connector 62">
            <a:extLst>
              <a:ext uri="{FF2B5EF4-FFF2-40B4-BE49-F238E27FC236}">
                <a16:creationId xmlns:a16="http://schemas.microsoft.com/office/drawing/2014/main" id="{8676AB19-14F4-FB4D-8A8E-1A280817BEDF}"/>
              </a:ext>
            </a:extLst>
          </p:cNvPr>
          <p:cNvCxnSpPr>
            <a:cxnSpLocks/>
            <a:stCxn id="31" idx="3"/>
            <a:endCxn id="200" idx="3"/>
          </p:cNvCxnSpPr>
          <p:nvPr/>
        </p:nvCxnSpPr>
        <p:spPr bwMode="auto">
          <a:xfrm flipV="1">
            <a:off x="4010711" y="5872333"/>
            <a:ext cx="491576" cy="46917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CBEA30DB-1128-0B49-BF55-EFEBD640EAF9}"/>
              </a:ext>
            </a:extLst>
          </p:cNvPr>
          <p:cNvCxnSpPr>
            <a:cxnSpLocks/>
            <a:stCxn id="32" idx="3"/>
            <a:endCxn id="199" idx="3"/>
          </p:cNvCxnSpPr>
          <p:nvPr/>
        </p:nvCxnSpPr>
        <p:spPr bwMode="auto">
          <a:xfrm flipV="1">
            <a:off x="3192903" y="5002377"/>
            <a:ext cx="449194" cy="325066"/>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1" name="Straight Connector 70">
            <a:extLst>
              <a:ext uri="{FF2B5EF4-FFF2-40B4-BE49-F238E27FC236}">
                <a16:creationId xmlns:a16="http://schemas.microsoft.com/office/drawing/2014/main" id="{541B484A-5786-D14C-B20F-A044076F961E}"/>
              </a:ext>
            </a:extLst>
          </p:cNvPr>
          <p:cNvCxnSpPr>
            <a:cxnSpLocks/>
            <a:stCxn id="33" idx="3"/>
            <a:endCxn id="198" idx="2"/>
          </p:cNvCxnSpPr>
          <p:nvPr/>
        </p:nvCxnSpPr>
        <p:spPr bwMode="auto">
          <a:xfrm>
            <a:off x="2470701" y="3419366"/>
            <a:ext cx="689984" cy="1489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4" name="Straight Connector 73">
            <a:extLst>
              <a:ext uri="{FF2B5EF4-FFF2-40B4-BE49-F238E27FC236}">
                <a16:creationId xmlns:a16="http://schemas.microsoft.com/office/drawing/2014/main" id="{70E10F68-68C7-804E-A7EE-F88806081984}"/>
              </a:ext>
            </a:extLst>
          </p:cNvPr>
          <p:cNvCxnSpPr>
            <a:cxnSpLocks/>
            <a:stCxn id="34" idx="3"/>
            <a:endCxn id="197" idx="2"/>
          </p:cNvCxnSpPr>
          <p:nvPr/>
        </p:nvCxnSpPr>
        <p:spPr bwMode="auto">
          <a:xfrm>
            <a:off x="2879089" y="2030343"/>
            <a:ext cx="579145" cy="245084"/>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8" name="Straight Connector 77">
            <a:extLst>
              <a:ext uri="{FF2B5EF4-FFF2-40B4-BE49-F238E27FC236}">
                <a16:creationId xmlns:a16="http://schemas.microsoft.com/office/drawing/2014/main" id="{8CFEB7E7-3031-7349-9BF8-46838107382D}"/>
              </a:ext>
            </a:extLst>
          </p:cNvPr>
          <p:cNvCxnSpPr>
            <a:cxnSpLocks/>
            <a:stCxn id="35" idx="3"/>
            <a:endCxn id="196" idx="1"/>
          </p:cNvCxnSpPr>
          <p:nvPr/>
        </p:nvCxnSpPr>
        <p:spPr bwMode="auto">
          <a:xfrm>
            <a:off x="4095891" y="575581"/>
            <a:ext cx="400672" cy="39233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a:extLst>
              <a:ext uri="{FF2B5EF4-FFF2-40B4-BE49-F238E27FC236}">
                <a16:creationId xmlns:a16="http://schemas.microsoft.com/office/drawing/2014/main" id="{55AB3ECD-40C1-2342-9744-48C9294790F3}"/>
              </a:ext>
            </a:extLst>
          </p:cNvPr>
          <p:cNvCxnSpPr>
            <a:cxnSpLocks/>
            <a:stCxn id="36" idx="3"/>
            <a:endCxn id="195" idx="0"/>
          </p:cNvCxnSpPr>
          <p:nvPr/>
        </p:nvCxnSpPr>
        <p:spPr bwMode="auto">
          <a:xfrm>
            <a:off x="5585640" y="352695"/>
            <a:ext cx="497622" cy="11734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4" name="TextBox 93">
            <a:extLst>
              <a:ext uri="{FF2B5EF4-FFF2-40B4-BE49-F238E27FC236}">
                <a16:creationId xmlns:a16="http://schemas.microsoft.com/office/drawing/2014/main" id="{B2AE7FDA-6AB3-064D-8455-2A13EEB72D2F}"/>
              </a:ext>
            </a:extLst>
          </p:cNvPr>
          <p:cNvSpPr txBox="1"/>
          <p:nvPr/>
        </p:nvSpPr>
        <p:spPr>
          <a:xfrm>
            <a:off x="8474802" y="6287870"/>
            <a:ext cx="2260555" cy="646331"/>
          </a:xfrm>
          <a:prstGeom prst="rect">
            <a:avLst/>
          </a:prstGeom>
          <a:noFill/>
        </p:spPr>
        <p:txBody>
          <a:bodyPr wrap="none" rtlCol="0">
            <a:spAutoFit/>
          </a:bodyPr>
          <a:lstStyle/>
          <a:p>
            <a:pPr algn="ctr"/>
            <a:r>
              <a:rPr lang="en-US" sz="2000" dirty="0">
                <a:solidFill>
                  <a:schemeClr val="bg1"/>
                </a:solidFill>
                <a:latin typeface="Abadi" panose="020B0604020104020204" pitchFamily="34" charset="0"/>
              </a:rPr>
              <a:t>MODFLOW</a:t>
            </a:r>
          </a:p>
          <a:p>
            <a:pPr algn="ctr"/>
            <a:r>
              <a:rPr lang="en-US" sz="1600" dirty="0">
                <a:solidFill>
                  <a:schemeClr val="bg1"/>
                </a:solidFill>
                <a:latin typeface="Abadi" panose="020B0604020104020204" pitchFamily="34" charset="0"/>
              </a:rPr>
              <a:t>ECOSYSTEM OF CODES</a:t>
            </a:r>
          </a:p>
        </p:txBody>
      </p:sp>
      <p:sp>
        <p:nvSpPr>
          <p:cNvPr id="150" name="Oval 149">
            <a:extLst>
              <a:ext uri="{FF2B5EF4-FFF2-40B4-BE49-F238E27FC236}">
                <a16:creationId xmlns:a16="http://schemas.microsoft.com/office/drawing/2014/main" id="{C4D7A547-FC75-D24E-A2EF-A0BC32B1F29D}"/>
              </a:ext>
            </a:extLst>
          </p:cNvPr>
          <p:cNvSpPr>
            <a:spLocks noChangeAspect="1"/>
          </p:cNvSpPr>
          <p:nvPr/>
        </p:nvSpPr>
        <p:spPr bwMode="auto">
          <a:xfrm>
            <a:off x="2841118" y="174118"/>
            <a:ext cx="6530366" cy="6530366"/>
          </a:xfrm>
          <a:prstGeom prst="ellipse">
            <a:avLst/>
          </a:prstGeom>
          <a:noFill/>
          <a:ln w="28575" cap="flat" cmpd="sng" algn="ctr">
            <a:solidFill>
              <a:schemeClr val="accent2">
                <a:lumMod val="20000"/>
                <a:lumOff val="80000"/>
                <a:alpha val="4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193" name="Rectangle 192">
            <a:extLst>
              <a:ext uri="{FF2B5EF4-FFF2-40B4-BE49-F238E27FC236}">
                <a16:creationId xmlns:a16="http://schemas.microsoft.com/office/drawing/2014/main" id="{69963836-AE90-C641-B6D8-B0E2F6A1ACAD}"/>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
        <p:nvSpPr>
          <p:cNvPr id="194" name="Oval 193">
            <a:extLst>
              <a:ext uri="{FF2B5EF4-FFF2-40B4-BE49-F238E27FC236}">
                <a16:creationId xmlns:a16="http://schemas.microsoft.com/office/drawing/2014/main" id="{7D0B3B51-09C6-D844-A2E1-B7B5C68527AE}"/>
              </a:ext>
            </a:extLst>
          </p:cNvPr>
          <p:cNvSpPr>
            <a:spLocks noChangeAspect="1"/>
          </p:cNvSpPr>
          <p:nvPr/>
        </p:nvSpPr>
        <p:spPr bwMode="auto">
          <a:xfrm>
            <a:off x="6816197" y="77773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Reactive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5" name="Oval 194">
            <a:extLst>
              <a:ext uri="{FF2B5EF4-FFF2-40B4-BE49-F238E27FC236}">
                <a16:creationId xmlns:a16="http://schemas.microsoft.com/office/drawing/2014/main" id="{EC640F03-9855-7D46-8F74-91F176FB87AC}"/>
              </a:ext>
            </a:extLst>
          </p:cNvPr>
          <p:cNvSpPr>
            <a:spLocks noChangeAspect="1"/>
          </p:cNvSpPr>
          <p:nvPr/>
        </p:nvSpPr>
        <p:spPr bwMode="auto">
          <a:xfrm>
            <a:off x="5561963" y="470037"/>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Solute and Heat</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6" name="Oval 195">
            <a:extLst>
              <a:ext uri="{FF2B5EF4-FFF2-40B4-BE49-F238E27FC236}">
                <a16:creationId xmlns:a16="http://schemas.microsoft.com/office/drawing/2014/main" id="{0E81E106-7222-284B-BBA8-4C25367AD44F}"/>
              </a:ext>
            </a:extLst>
          </p:cNvPr>
          <p:cNvSpPr>
            <a:spLocks noChangeAspect="1"/>
          </p:cNvSpPr>
          <p:nvPr/>
        </p:nvSpPr>
        <p:spPr bwMode="auto">
          <a:xfrm>
            <a:off x="4343878" y="81523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Landscape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Hydrology</a:t>
            </a:r>
          </a:p>
        </p:txBody>
      </p:sp>
      <p:sp>
        <p:nvSpPr>
          <p:cNvPr id="197" name="Oval 196">
            <a:extLst>
              <a:ext uri="{FF2B5EF4-FFF2-40B4-BE49-F238E27FC236}">
                <a16:creationId xmlns:a16="http://schemas.microsoft.com/office/drawing/2014/main" id="{BF0538AE-4E9F-A249-BA39-917F30C18CD8}"/>
              </a:ext>
            </a:extLst>
          </p:cNvPr>
          <p:cNvSpPr>
            <a:spLocks noChangeAspect="1"/>
          </p:cNvSpPr>
          <p:nvPr/>
        </p:nvSpPr>
        <p:spPr bwMode="auto">
          <a:xfrm>
            <a:off x="3458233" y="175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Parallel</a:t>
            </a:r>
          </a:p>
        </p:txBody>
      </p:sp>
      <p:sp>
        <p:nvSpPr>
          <p:cNvPr id="198" name="Oval 197">
            <a:extLst>
              <a:ext uri="{FF2B5EF4-FFF2-40B4-BE49-F238E27FC236}">
                <a16:creationId xmlns:a16="http://schemas.microsoft.com/office/drawing/2014/main" id="{BA010378-0069-724B-8DC7-D2381DAFD2C6}"/>
              </a:ext>
            </a:extLst>
          </p:cNvPr>
          <p:cNvSpPr>
            <a:spLocks noChangeAspect="1"/>
          </p:cNvSpPr>
          <p:nvPr/>
        </p:nvSpPr>
        <p:spPr bwMode="auto">
          <a:xfrm>
            <a:off x="3160685" y="291296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Subsidence</a:t>
            </a:r>
          </a:p>
        </p:txBody>
      </p:sp>
      <p:sp>
        <p:nvSpPr>
          <p:cNvPr id="199" name="Oval 198">
            <a:extLst>
              <a:ext uri="{FF2B5EF4-FFF2-40B4-BE49-F238E27FC236}">
                <a16:creationId xmlns:a16="http://schemas.microsoft.com/office/drawing/2014/main" id="{A125E4EE-A9CC-2445-BD5B-ED65FFB4EF41}"/>
              </a:ext>
            </a:extLst>
          </p:cNvPr>
          <p:cNvSpPr>
            <a:spLocks noChangeAspect="1"/>
          </p:cNvSpPr>
          <p:nvPr/>
        </p:nvSpPr>
        <p:spPr bwMode="auto">
          <a:xfrm>
            <a:off x="3489412" y="4112464"/>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Unstructured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Grids</a:t>
            </a:r>
          </a:p>
        </p:txBody>
      </p:sp>
      <p:sp>
        <p:nvSpPr>
          <p:cNvPr id="200" name="Oval 199">
            <a:extLst>
              <a:ext uri="{FF2B5EF4-FFF2-40B4-BE49-F238E27FC236}">
                <a16:creationId xmlns:a16="http://schemas.microsoft.com/office/drawing/2014/main" id="{526ACEB6-05B9-1641-9C54-FB37F7FED2DE}"/>
              </a:ext>
            </a:extLst>
          </p:cNvPr>
          <p:cNvSpPr>
            <a:spLocks noChangeAspect="1"/>
          </p:cNvSpPr>
          <p:nvPr/>
        </p:nvSpPr>
        <p:spPr bwMode="auto">
          <a:xfrm>
            <a:off x="4349602" y="498242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Parameter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Estimation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and Uncertainty</a:t>
            </a:r>
          </a:p>
        </p:txBody>
      </p:sp>
      <p:sp>
        <p:nvSpPr>
          <p:cNvPr id="201" name="Oval 200">
            <a:extLst>
              <a:ext uri="{FF2B5EF4-FFF2-40B4-BE49-F238E27FC236}">
                <a16:creationId xmlns:a16="http://schemas.microsoft.com/office/drawing/2014/main" id="{B7FDEA78-CB7C-EE44-A3DA-B2D42ED5DEF9}"/>
              </a:ext>
            </a:extLst>
          </p:cNvPr>
          <p:cNvSpPr>
            <a:spLocks noChangeAspect="1"/>
          </p:cNvSpPr>
          <p:nvPr/>
        </p:nvSpPr>
        <p:spPr bwMode="auto">
          <a:xfrm>
            <a:off x="6826292" y="5006199"/>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Unsaturated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Zone</a:t>
            </a:r>
          </a:p>
        </p:txBody>
      </p:sp>
      <p:sp>
        <p:nvSpPr>
          <p:cNvPr id="202" name="Oval 201">
            <a:extLst>
              <a:ext uri="{FF2B5EF4-FFF2-40B4-BE49-F238E27FC236}">
                <a16:creationId xmlns:a16="http://schemas.microsoft.com/office/drawing/2014/main" id="{EC69F1E4-D79B-9F47-8CFD-73CA25010C45}"/>
              </a:ext>
            </a:extLst>
          </p:cNvPr>
          <p:cNvSpPr>
            <a:spLocks noChangeAspect="1"/>
          </p:cNvSpPr>
          <p:nvPr/>
        </p:nvSpPr>
        <p:spPr bwMode="auto">
          <a:xfrm>
            <a:off x="8053518" y="288426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Karst and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Pipe Flow</a:t>
            </a:r>
          </a:p>
        </p:txBody>
      </p:sp>
      <p:sp>
        <p:nvSpPr>
          <p:cNvPr id="203" name="Oval 202">
            <a:extLst>
              <a:ext uri="{FF2B5EF4-FFF2-40B4-BE49-F238E27FC236}">
                <a16:creationId xmlns:a16="http://schemas.microsoft.com/office/drawing/2014/main" id="{9533FD06-1481-E441-82C0-F9AFD0D8C203}"/>
              </a:ext>
            </a:extLst>
          </p:cNvPr>
          <p:cNvSpPr>
            <a:spLocks noChangeAspect="1"/>
          </p:cNvSpPr>
          <p:nvPr/>
        </p:nvSpPr>
        <p:spPr bwMode="auto">
          <a:xfrm>
            <a:off x="7717516" y="1663582"/>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 Path</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Analysis</a:t>
            </a:r>
          </a:p>
        </p:txBody>
      </p:sp>
      <p:sp>
        <p:nvSpPr>
          <p:cNvPr id="204" name="Oval 203">
            <a:extLst>
              <a:ext uri="{FF2B5EF4-FFF2-40B4-BE49-F238E27FC236}">
                <a16:creationId xmlns:a16="http://schemas.microsoft.com/office/drawing/2014/main" id="{9ED09981-339E-8C46-8172-813D5A5D3CC6}"/>
              </a:ext>
            </a:extLst>
          </p:cNvPr>
          <p:cNvSpPr>
            <a:spLocks noChangeAspect="1"/>
          </p:cNvSpPr>
          <p:nvPr/>
        </p:nvSpPr>
        <p:spPr bwMode="auto">
          <a:xfrm>
            <a:off x="7708731" y="413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Management</a:t>
            </a:r>
          </a:p>
        </p:txBody>
      </p:sp>
      <p:sp>
        <p:nvSpPr>
          <p:cNvPr id="205" name="Oval 204">
            <a:extLst>
              <a:ext uri="{FF2B5EF4-FFF2-40B4-BE49-F238E27FC236}">
                <a16:creationId xmlns:a16="http://schemas.microsoft.com/office/drawing/2014/main" id="{E3B9D1F2-E032-0346-B71B-06B39FDB8B70}"/>
              </a:ext>
            </a:extLst>
          </p:cNvPr>
          <p:cNvSpPr>
            <a:spLocks noChangeAspect="1"/>
          </p:cNvSpPr>
          <p:nvPr/>
        </p:nvSpPr>
        <p:spPr bwMode="auto">
          <a:xfrm>
            <a:off x="5618200" y="534131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Surface Water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a:t>
            </a:r>
          </a:p>
        </p:txBody>
      </p:sp>
      <p:sp>
        <p:nvSpPr>
          <p:cNvPr id="45" name="Oval 44">
            <a:extLst>
              <a:ext uri="{FF2B5EF4-FFF2-40B4-BE49-F238E27FC236}">
                <a16:creationId xmlns:a16="http://schemas.microsoft.com/office/drawing/2014/main" id="{3DE4DBB8-3EE8-8648-A9BB-33E3519C9E8F}"/>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Tree>
    <p:extLst>
      <p:ext uri="{BB962C8B-B14F-4D97-AF65-F5344CB8AC3E}">
        <p14:creationId xmlns:p14="http://schemas.microsoft.com/office/powerpoint/2010/main" val="3221058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5F6E-EB55-3D43-B2A4-268D3AEC49E8}"/>
              </a:ext>
            </a:extLst>
          </p:cNvPr>
          <p:cNvSpPr>
            <a:spLocks noGrp="1"/>
          </p:cNvSpPr>
          <p:nvPr>
            <p:ph type="title"/>
          </p:nvPr>
        </p:nvSpPr>
        <p:spPr/>
        <p:txBody>
          <a:bodyPr/>
          <a:lstStyle/>
          <a:p>
            <a:r>
              <a:rPr lang="en-US" dirty="0"/>
              <a:t>MODFLOW User Base</a:t>
            </a:r>
          </a:p>
        </p:txBody>
      </p:sp>
      <p:sp>
        <p:nvSpPr>
          <p:cNvPr id="3" name="Content Placeholder 2">
            <a:extLst>
              <a:ext uri="{FF2B5EF4-FFF2-40B4-BE49-F238E27FC236}">
                <a16:creationId xmlns:a16="http://schemas.microsoft.com/office/drawing/2014/main" id="{C730D88D-0334-294D-93C9-92CE6492C927}"/>
              </a:ext>
            </a:extLst>
          </p:cNvPr>
          <p:cNvSpPr>
            <a:spLocks noGrp="1"/>
          </p:cNvSpPr>
          <p:nvPr>
            <p:ph idx="1"/>
          </p:nvPr>
        </p:nvSpPr>
        <p:spPr/>
        <p:txBody>
          <a:bodyPr/>
          <a:lstStyle/>
          <a:p>
            <a:r>
              <a:rPr lang="en-US" dirty="0"/>
              <a:t>Academics</a:t>
            </a:r>
          </a:p>
          <a:p>
            <a:r>
              <a:rPr lang="en-US" dirty="0"/>
              <a:t>Private Consultants</a:t>
            </a:r>
          </a:p>
          <a:p>
            <a:r>
              <a:rPr lang="en-US" dirty="0"/>
              <a:t>Local, State, and Federal Government</a:t>
            </a:r>
          </a:p>
        </p:txBody>
      </p:sp>
      <p:pic>
        <p:nvPicPr>
          <p:cNvPr id="4" name="Picture 1" descr="dsc_0281.jpg">
            <a:extLst>
              <a:ext uri="{FF2B5EF4-FFF2-40B4-BE49-F238E27FC236}">
                <a16:creationId xmlns:a16="http://schemas.microsoft.com/office/drawing/2014/main" id="{F31648EF-4880-F248-BA9C-A37DB7198B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233589"/>
            <a:ext cx="3657600" cy="24305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a:extLst>
              <a:ext uri="{FF2B5EF4-FFF2-40B4-BE49-F238E27FC236}">
                <a16:creationId xmlns:a16="http://schemas.microsoft.com/office/drawing/2014/main" id="{0840FB0B-B8BD-1545-86CF-3D910CC90686}"/>
              </a:ext>
            </a:extLst>
          </p:cNvPr>
          <p:cNvSpPr txBox="1"/>
          <p:nvPr/>
        </p:nvSpPr>
        <p:spPr>
          <a:xfrm>
            <a:off x="4114801" y="5664110"/>
            <a:ext cx="2900153" cy="307777"/>
          </a:xfrm>
          <a:prstGeom prst="rect">
            <a:avLst/>
          </a:prstGeom>
          <a:noFill/>
        </p:spPr>
        <p:txBody>
          <a:bodyPr wrap="none" rtlCol="0">
            <a:spAutoFit/>
          </a:bodyPr>
          <a:lstStyle/>
          <a:p>
            <a:r>
              <a:rPr lang="en-US" sz="1400" i="1" dirty="0">
                <a:solidFill>
                  <a:schemeClr val="bg1"/>
                </a:solidFill>
              </a:rPr>
              <a:t>MODFLOW and More Conference</a:t>
            </a:r>
          </a:p>
        </p:txBody>
      </p:sp>
      <p:pic>
        <p:nvPicPr>
          <p:cNvPr id="6" name="Picture 5" descr="Screen Shot 2018-04-03 at 3.52.34 PM.png">
            <a:extLst>
              <a:ext uri="{FF2B5EF4-FFF2-40B4-BE49-F238E27FC236}">
                <a16:creationId xmlns:a16="http://schemas.microsoft.com/office/drawing/2014/main" id="{646FA02D-4126-944C-857C-32F020595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1" y="3233588"/>
            <a:ext cx="1931417" cy="2403686"/>
          </a:xfrm>
          <a:prstGeom prst="rect">
            <a:avLst/>
          </a:prstGeom>
        </p:spPr>
      </p:pic>
      <p:pic>
        <p:nvPicPr>
          <p:cNvPr id="7" name="Picture 3" descr="imgres.jpeg">
            <a:extLst>
              <a:ext uri="{FF2B5EF4-FFF2-40B4-BE49-F238E27FC236}">
                <a16:creationId xmlns:a16="http://schemas.microsoft.com/office/drawing/2014/main" id="{CC8EE7FB-AF0F-294C-AAB6-0DD8456B1FD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2871" y="4041679"/>
            <a:ext cx="1161349" cy="1067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 descr="imgres.jpeg">
            <a:extLst>
              <a:ext uri="{FF2B5EF4-FFF2-40B4-BE49-F238E27FC236}">
                <a16:creationId xmlns:a16="http://schemas.microsoft.com/office/drawing/2014/main" id="{56C3604D-463E-0C41-B403-E9C9997EC8E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49016" y="4927730"/>
            <a:ext cx="1326232" cy="989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descr="imgres.jpeg">
            <a:extLst>
              <a:ext uri="{FF2B5EF4-FFF2-40B4-BE49-F238E27FC236}">
                <a16:creationId xmlns:a16="http://schemas.microsoft.com/office/drawing/2014/main" id="{78B5F39F-DE42-DC47-8FE3-E26D49E6BFC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567976" y="3233589"/>
            <a:ext cx="1441830" cy="989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6" descr="vmp02_gd.jpg">
            <a:extLst>
              <a:ext uri="{FF2B5EF4-FFF2-40B4-BE49-F238E27FC236}">
                <a16:creationId xmlns:a16="http://schemas.microsoft.com/office/drawing/2014/main" id="{12B9559E-6952-464C-8577-8B32BE70851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351734" y="4070921"/>
            <a:ext cx="1247375" cy="996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04453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515700"/>
            <a:ext cx="8226425" cy="738664"/>
          </a:xfrm>
        </p:spPr>
        <p:txBody>
          <a:bodyPr/>
          <a:lstStyle/>
          <a:p>
            <a:r>
              <a:rPr lang="en-US" dirty="0"/>
              <a:t>Evolving Simulation Needs</a:t>
            </a:r>
          </a:p>
        </p:txBody>
      </p:sp>
      <p:sp>
        <p:nvSpPr>
          <p:cNvPr id="3" name="Content Placeholder 2"/>
          <p:cNvSpPr>
            <a:spLocks noGrp="1"/>
          </p:cNvSpPr>
          <p:nvPr>
            <p:ph idx="1"/>
          </p:nvPr>
        </p:nvSpPr>
        <p:spPr>
          <a:xfrm>
            <a:off x="762000" y="1465007"/>
            <a:ext cx="10668000" cy="3967753"/>
          </a:xfrm>
        </p:spPr>
        <p:txBody>
          <a:bodyPr/>
          <a:lstStyle/>
          <a:p>
            <a:r>
              <a:rPr lang="en-US" dirty="0"/>
              <a:t>Groundwater issues are becoming more complex</a:t>
            </a:r>
          </a:p>
          <a:p>
            <a:r>
              <a:rPr lang="en-US" dirty="0"/>
              <a:t>Proliferation of new MODFLOW versions and packages</a:t>
            </a:r>
          </a:p>
          <a:p>
            <a:r>
              <a:rPr lang="en-US" dirty="0"/>
              <a:t>Increase in package complexity</a:t>
            </a:r>
          </a:p>
          <a:p>
            <a:r>
              <a:rPr lang="en-US" dirty="0"/>
              <a:t>Loss of package independence</a:t>
            </a:r>
          </a:p>
          <a:p>
            <a:r>
              <a:rPr lang="en-US" dirty="0"/>
              <a:t>Incompatibilities</a:t>
            </a:r>
          </a:p>
          <a:p>
            <a:r>
              <a:rPr lang="en-US" dirty="0"/>
              <a:t>Difficult to add other process models to MODFLOW; same grid required for all packages and processes</a:t>
            </a:r>
          </a:p>
        </p:txBody>
      </p:sp>
    </p:spTree>
    <p:extLst>
      <p:ext uri="{BB962C8B-B14F-4D97-AF65-F5344CB8AC3E}">
        <p14:creationId xmlns:p14="http://schemas.microsoft.com/office/powerpoint/2010/main" val="2930419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875-EA5C-7F4A-BB8E-FB576D86FA18}"/>
              </a:ext>
            </a:extLst>
          </p:cNvPr>
          <p:cNvSpPr>
            <a:spLocks noGrp="1"/>
          </p:cNvSpPr>
          <p:nvPr>
            <p:ph type="title"/>
          </p:nvPr>
        </p:nvSpPr>
        <p:spPr/>
        <p:txBody>
          <a:bodyPr/>
          <a:lstStyle/>
          <a:p>
            <a:r>
              <a:rPr lang="en-US" dirty="0"/>
              <a:t>MODFLOW Next Generation</a:t>
            </a:r>
          </a:p>
        </p:txBody>
      </p:sp>
      <p:sp>
        <p:nvSpPr>
          <p:cNvPr id="3" name="Content Placeholder 2">
            <a:extLst>
              <a:ext uri="{FF2B5EF4-FFF2-40B4-BE49-F238E27FC236}">
                <a16:creationId xmlns:a16="http://schemas.microsoft.com/office/drawing/2014/main" id="{B794FD12-0C94-FB45-BA67-CE29D5B1CE31}"/>
              </a:ext>
            </a:extLst>
          </p:cNvPr>
          <p:cNvSpPr>
            <a:spLocks noGrp="1"/>
          </p:cNvSpPr>
          <p:nvPr>
            <p:ph idx="1"/>
          </p:nvPr>
        </p:nvSpPr>
        <p:spPr/>
        <p:txBody>
          <a:bodyPr/>
          <a:lstStyle/>
          <a:p>
            <a:r>
              <a:rPr lang="en-US" sz="2400" dirty="0"/>
              <a:t>2013 Office of Groundwater initiated a major MODFLOW revision</a:t>
            </a:r>
          </a:p>
          <a:p>
            <a:r>
              <a:rPr lang="en-US" sz="2400" dirty="0"/>
              <a:t>Rewrote MODFLOW using an object-oriented design</a:t>
            </a:r>
          </a:p>
          <a:p>
            <a:r>
              <a:rPr lang="en-US" sz="2400" dirty="0"/>
              <a:t>Consolidated capabilities from previous MODFLOW versions</a:t>
            </a:r>
          </a:p>
          <a:p>
            <a:r>
              <a:rPr lang="en-US" sz="2400" dirty="0"/>
              <a:t>Changed name from “Modular Groundwater Model” to “Modular Hydrologic Model”</a:t>
            </a:r>
          </a:p>
          <a:p>
            <a:r>
              <a:rPr lang="en-US" sz="2400" dirty="0"/>
              <a:t>Published MODFLOW 6 in 2017</a:t>
            </a:r>
          </a:p>
          <a:p>
            <a:r>
              <a:rPr lang="en-US" sz="2400" dirty="0"/>
              <a:t>Try to follow modern software design principles</a:t>
            </a:r>
          </a:p>
        </p:txBody>
      </p:sp>
    </p:spTree>
    <p:extLst>
      <p:ext uri="{BB962C8B-B14F-4D97-AF65-F5344CB8AC3E}">
        <p14:creationId xmlns:p14="http://schemas.microsoft.com/office/powerpoint/2010/main" val="2032418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MODFLOW 6</a:t>
            </a:r>
          </a:p>
        </p:txBody>
      </p:sp>
      <p:sp>
        <p:nvSpPr>
          <p:cNvPr id="17" name="Content Placeholder 16"/>
          <p:cNvSpPr>
            <a:spLocks noGrp="1"/>
          </p:cNvSpPr>
          <p:nvPr>
            <p:ph idx="1"/>
          </p:nvPr>
        </p:nvSpPr>
        <p:spPr>
          <a:xfrm>
            <a:off x="914400" y="1219200"/>
            <a:ext cx="10668000" cy="2185940"/>
          </a:xfrm>
        </p:spPr>
        <p:txBody>
          <a:bodyPr/>
          <a:lstStyle/>
          <a:p>
            <a:r>
              <a:rPr lang="en-US" sz="2400" u="sng" dirty="0"/>
              <a:t>Consolidate</a:t>
            </a:r>
            <a:r>
              <a:rPr lang="en-US" sz="2400" dirty="0"/>
              <a:t> popular capabilities from previous MODFLOW versions (2005, NWT, USG, LGR, …)</a:t>
            </a:r>
          </a:p>
          <a:p>
            <a:r>
              <a:rPr lang="en-US" sz="2400" u="sng" dirty="0"/>
              <a:t>Improve</a:t>
            </a:r>
            <a:r>
              <a:rPr lang="en-US" sz="2400" dirty="0"/>
              <a:t> solution technique</a:t>
            </a:r>
          </a:p>
          <a:p>
            <a:r>
              <a:rPr lang="en-US" sz="2400" u="sng" dirty="0"/>
              <a:t>Modernize</a:t>
            </a:r>
            <a:r>
              <a:rPr lang="en-US" sz="2400" dirty="0"/>
              <a:t> code and input structure</a:t>
            </a:r>
          </a:p>
          <a:p>
            <a:r>
              <a:rPr lang="en-US" sz="2400" dirty="0"/>
              <a:t>Support </a:t>
            </a:r>
            <a:r>
              <a:rPr lang="en-US" sz="2400" u="sng" dirty="0"/>
              <a:t>multi-model</a:t>
            </a:r>
            <a:r>
              <a:rPr lang="en-US" sz="2400" dirty="0"/>
              <a:t> simulations</a:t>
            </a:r>
          </a:p>
          <a:p>
            <a:r>
              <a:rPr lang="en-US" sz="2400" u="sng" dirty="0"/>
              <a:t>Extend</a:t>
            </a:r>
            <a:r>
              <a:rPr lang="en-US" sz="2400" dirty="0"/>
              <a:t> MODFLOW into a hydrologic simulator</a:t>
            </a:r>
          </a:p>
          <a:p>
            <a:r>
              <a:rPr lang="en-US" sz="2400" dirty="0"/>
              <a:t>New </a:t>
            </a:r>
            <a:r>
              <a:rPr lang="en-US" sz="2400" u="sng" dirty="0"/>
              <a:t>core</a:t>
            </a:r>
            <a:r>
              <a:rPr lang="en-US" sz="2400" dirty="0"/>
              <a:t> version (Released August 2017)</a:t>
            </a:r>
          </a:p>
        </p:txBody>
      </p:sp>
      <p:pic>
        <p:nvPicPr>
          <p:cNvPr id="5" name="Picture 4" descr="unnamed.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55214" y="4405828"/>
            <a:ext cx="1065483" cy="1381126"/>
          </a:xfrm>
          <a:prstGeom prst="rect">
            <a:avLst/>
          </a:prstGeom>
        </p:spPr>
      </p:pic>
      <p:pic>
        <p:nvPicPr>
          <p:cNvPr id="6" name="Picture 5" descr="unnamed.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35373" y="4399369"/>
            <a:ext cx="1057484" cy="139404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07535" y="4396916"/>
            <a:ext cx="1081009" cy="139895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03220" y="4413228"/>
            <a:ext cx="1055800" cy="1366329"/>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73697" y="4398941"/>
            <a:ext cx="1077577" cy="1394900"/>
          </a:xfrm>
          <a:prstGeom prst="rect">
            <a:avLst/>
          </a:prstGeom>
        </p:spPr>
      </p:pic>
      <p:sp>
        <p:nvSpPr>
          <p:cNvPr id="10" name="TextBox 9"/>
          <p:cNvSpPr txBox="1"/>
          <p:nvPr/>
        </p:nvSpPr>
        <p:spPr>
          <a:xfrm>
            <a:off x="2438401" y="5729738"/>
            <a:ext cx="641121" cy="338554"/>
          </a:xfrm>
          <a:prstGeom prst="rect">
            <a:avLst/>
          </a:prstGeom>
          <a:noFill/>
        </p:spPr>
        <p:txBody>
          <a:bodyPr wrap="none" rtlCol="0">
            <a:spAutoFit/>
          </a:bodyPr>
          <a:lstStyle/>
          <a:p>
            <a:r>
              <a:rPr lang="en-US" sz="1600" dirty="0">
                <a:solidFill>
                  <a:srgbClr val="FFFF00"/>
                </a:solidFill>
              </a:rPr>
              <a:t>1984</a:t>
            </a:r>
          </a:p>
        </p:txBody>
      </p:sp>
      <p:sp>
        <p:nvSpPr>
          <p:cNvPr id="11" name="TextBox 10"/>
          <p:cNvSpPr txBox="1"/>
          <p:nvPr/>
        </p:nvSpPr>
        <p:spPr>
          <a:xfrm>
            <a:off x="3760741" y="5751289"/>
            <a:ext cx="641121" cy="338554"/>
          </a:xfrm>
          <a:prstGeom prst="rect">
            <a:avLst/>
          </a:prstGeom>
          <a:noFill/>
        </p:spPr>
        <p:txBody>
          <a:bodyPr wrap="none" rtlCol="0">
            <a:spAutoFit/>
          </a:bodyPr>
          <a:lstStyle/>
          <a:p>
            <a:r>
              <a:rPr lang="en-US" sz="1600" dirty="0">
                <a:solidFill>
                  <a:srgbClr val="FFFF00"/>
                </a:solidFill>
              </a:rPr>
              <a:t>1988</a:t>
            </a:r>
          </a:p>
        </p:txBody>
      </p:sp>
      <p:sp>
        <p:nvSpPr>
          <p:cNvPr id="12" name="TextBox 11"/>
          <p:cNvSpPr txBox="1"/>
          <p:nvPr/>
        </p:nvSpPr>
        <p:spPr>
          <a:xfrm>
            <a:off x="5029203" y="5757446"/>
            <a:ext cx="641121" cy="338554"/>
          </a:xfrm>
          <a:prstGeom prst="rect">
            <a:avLst/>
          </a:prstGeom>
          <a:noFill/>
        </p:spPr>
        <p:txBody>
          <a:bodyPr wrap="none" rtlCol="0">
            <a:spAutoFit/>
          </a:bodyPr>
          <a:lstStyle/>
          <a:p>
            <a:r>
              <a:rPr lang="en-US" sz="1600" dirty="0">
                <a:solidFill>
                  <a:srgbClr val="FFFF00"/>
                </a:solidFill>
              </a:rPr>
              <a:t>1996</a:t>
            </a:r>
          </a:p>
        </p:txBody>
      </p:sp>
      <p:sp>
        <p:nvSpPr>
          <p:cNvPr id="13" name="TextBox 12"/>
          <p:cNvSpPr txBox="1"/>
          <p:nvPr/>
        </p:nvSpPr>
        <p:spPr>
          <a:xfrm>
            <a:off x="6320754" y="5755906"/>
            <a:ext cx="641121" cy="338554"/>
          </a:xfrm>
          <a:prstGeom prst="rect">
            <a:avLst/>
          </a:prstGeom>
          <a:noFill/>
        </p:spPr>
        <p:txBody>
          <a:bodyPr wrap="none" rtlCol="0">
            <a:spAutoFit/>
          </a:bodyPr>
          <a:lstStyle/>
          <a:p>
            <a:r>
              <a:rPr lang="en-US" sz="1600" dirty="0">
                <a:solidFill>
                  <a:srgbClr val="FFFF00"/>
                </a:solidFill>
              </a:rPr>
              <a:t>2000</a:t>
            </a:r>
          </a:p>
        </p:txBody>
      </p:sp>
      <p:sp>
        <p:nvSpPr>
          <p:cNvPr id="14" name="TextBox 13"/>
          <p:cNvSpPr txBox="1"/>
          <p:nvPr/>
        </p:nvSpPr>
        <p:spPr>
          <a:xfrm>
            <a:off x="7573821" y="5746670"/>
            <a:ext cx="641121" cy="338554"/>
          </a:xfrm>
          <a:prstGeom prst="rect">
            <a:avLst/>
          </a:prstGeom>
          <a:noFill/>
        </p:spPr>
        <p:txBody>
          <a:bodyPr wrap="none" rtlCol="0">
            <a:spAutoFit/>
          </a:bodyPr>
          <a:lstStyle/>
          <a:p>
            <a:r>
              <a:rPr lang="en-US" sz="1600" dirty="0">
                <a:solidFill>
                  <a:srgbClr val="FFFF00"/>
                </a:solidFill>
              </a:rPr>
              <a:t>2005</a:t>
            </a:r>
          </a:p>
        </p:txBody>
      </p:sp>
      <p:sp>
        <p:nvSpPr>
          <p:cNvPr id="16" name="TextBox 15"/>
          <p:cNvSpPr txBox="1"/>
          <p:nvPr/>
        </p:nvSpPr>
        <p:spPr>
          <a:xfrm>
            <a:off x="8960080" y="5745130"/>
            <a:ext cx="641121" cy="338554"/>
          </a:xfrm>
          <a:prstGeom prst="rect">
            <a:avLst/>
          </a:prstGeom>
          <a:noFill/>
        </p:spPr>
        <p:txBody>
          <a:bodyPr wrap="none" rtlCol="0">
            <a:spAutoFit/>
          </a:bodyPr>
          <a:lstStyle/>
          <a:p>
            <a:r>
              <a:rPr lang="en-US" sz="1600" dirty="0">
                <a:solidFill>
                  <a:srgbClr val="FFFF00"/>
                </a:solidFill>
              </a:rPr>
              <a:t>2017</a:t>
            </a:r>
          </a:p>
        </p:txBody>
      </p:sp>
      <p:pic>
        <p:nvPicPr>
          <p:cNvPr id="18" name="Picture 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63001" y="4397392"/>
            <a:ext cx="1047657" cy="1356818"/>
          </a:xfrm>
          <a:prstGeom prst="rect">
            <a:avLst/>
          </a:prstGeom>
        </p:spPr>
      </p:pic>
    </p:spTree>
    <p:extLst>
      <p:ext uri="{BB962C8B-B14F-4D97-AF65-F5344CB8AC3E}">
        <p14:creationId xmlns:p14="http://schemas.microsoft.com/office/powerpoint/2010/main" val="2719956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686C-C320-7649-9811-DDF2E5FD2B60}"/>
              </a:ext>
            </a:extLst>
          </p:cNvPr>
          <p:cNvSpPr>
            <a:spLocks noGrp="1"/>
          </p:cNvSpPr>
          <p:nvPr>
            <p:ph type="title"/>
          </p:nvPr>
        </p:nvSpPr>
        <p:spPr/>
        <p:txBody>
          <a:bodyPr/>
          <a:lstStyle/>
          <a:p>
            <a:r>
              <a:rPr lang="en-US" dirty="0"/>
              <a:t>MODFLOW 6</a:t>
            </a:r>
          </a:p>
        </p:txBody>
      </p:sp>
      <p:pic>
        <p:nvPicPr>
          <p:cNvPr id="4" name="Picture 3">
            <a:extLst>
              <a:ext uri="{FF2B5EF4-FFF2-40B4-BE49-F238E27FC236}">
                <a16:creationId xmlns:a16="http://schemas.microsoft.com/office/drawing/2014/main" id="{D93CAA2F-3949-204E-B39A-D7D00E8E808B}"/>
              </a:ext>
            </a:extLst>
          </p:cNvPr>
          <p:cNvPicPr>
            <a:picLocks noChangeAspect="1"/>
          </p:cNvPicPr>
          <p:nvPr/>
        </p:nvPicPr>
        <p:blipFill>
          <a:blip r:embed="rId3"/>
          <a:stretch>
            <a:fillRect/>
          </a:stretch>
        </p:blipFill>
        <p:spPr>
          <a:xfrm>
            <a:off x="2945360" y="1279223"/>
            <a:ext cx="6301280" cy="5345467"/>
          </a:xfrm>
          <a:prstGeom prst="rect">
            <a:avLst/>
          </a:prstGeom>
        </p:spPr>
      </p:pic>
    </p:spTree>
    <p:extLst>
      <p:ext uri="{BB962C8B-B14F-4D97-AF65-F5344CB8AC3E}">
        <p14:creationId xmlns:p14="http://schemas.microsoft.com/office/powerpoint/2010/main" val="364099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B31ECD-8323-BF4F-BFA7-180930FF3546}"/>
              </a:ext>
            </a:extLst>
          </p:cNvPr>
          <p:cNvSpPr>
            <a:spLocks noGrp="1"/>
          </p:cNvSpPr>
          <p:nvPr>
            <p:ph type="title"/>
          </p:nvPr>
        </p:nvSpPr>
        <p:spPr/>
        <p:txBody>
          <a:bodyPr/>
          <a:lstStyle/>
          <a:p>
            <a:r>
              <a:rPr lang="en-US" dirty="0" err="1"/>
              <a:t>wHAT’S</a:t>
            </a:r>
            <a:r>
              <a:rPr lang="en-US" dirty="0"/>
              <a:t> NEW?</a:t>
            </a:r>
          </a:p>
        </p:txBody>
      </p:sp>
      <p:sp>
        <p:nvSpPr>
          <p:cNvPr id="6" name="Text Placeholder 5">
            <a:extLst>
              <a:ext uri="{FF2B5EF4-FFF2-40B4-BE49-F238E27FC236}">
                <a16:creationId xmlns:a16="http://schemas.microsoft.com/office/drawing/2014/main" id="{58F8CD3E-5CB1-C745-B155-251B2BEB0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8953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E27F0-66F5-004D-87B3-C2B91555A57D}"/>
              </a:ext>
            </a:extLst>
          </p:cNvPr>
          <p:cNvSpPr>
            <a:spLocks noGrp="1"/>
          </p:cNvSpPr>
          <p:nvPr>
            <p:ph type="title"/>
          </p:nvPr>
        </p:nvSpPr>
        <p:spPr/>
        <p:txBody>
          <a:bodyPr/>
          <a:lstStyle/>
          <a:p>
            <a:r>
              <a:rPr lang="en-US" dirty="0"/>
              <a:t>Active Development</a:t>
            </a:r>
          </a:p>
        </p:txBody>
      </p:sp>
      <p:sp>
        <p:nvSpPr>
          <p:cNvPr id="4" name="Content Placeholder 3">
            <a:extLst>
              <a:ext uri="{FF2B5EF4-FFF2-40B4-BE49-F238E27FC236}">
                <a16:creationId xmlns:a16="http://schemas.microsoft.com/office/drawing/2014/main" id="{33111EE3-FC70-9942-B774-57EE01B0C87D}"/>
              </a:ext>
            </a:extLst>
          </p:cNvPr>
          <p:cNvSpPr>
            <a:spLocks noGrp="1"/>
          </p:cNvSpPr>
          <p:nvPr>
            <p:ph idx="1"/>
          </p:nvPr>
        </p:nvSpPr>
        <p:spPr/>
        <p:txBody>
          <a:bodyPr/>
          <a:lstStyle/>
          <a:p>
            <a:r>
              <a:rPr lang="en-US" dirty="0"/>
              <a:t>MODFLOW 6</a:t>
            </a:r>
          </a:p>
          <a:p>
            <a:pPr lvl="1"/>
            <a:r>
              <a:rPr lang="en-US" dirty="0"/>
              <a:t>Groundwater Flow (GWF) Model </a:t>
            </a:r>
            <a:r>
              <a:rPr lang="en-US" dirty="0">
                <a:solidFill>
                  <a:srgbClr val="FF0000"/>
                </a:solidFill>
              </a:rPr>
              <a:t>(released Aug 2017)</a:t>
            </a:r>
          </a:p>
          <a:p>
            <a:pPr lvl="1"/>
            <a:r>
              <a:rPr lang="en-US" dirty="0"/>
              <a:t>Compaction and Subsidence (CSUB) Package </a:t>
            </a:r>
            <a:r>
              <a:rPr lang="en-US" dirty="0">
                <a:solidFill>
                  <a:srgbClr val="FF0000"/>
                </a:solidFill>
              </a:rPr>
              <a:t>(released Dec 2019)</a:t>
            </a:r>
            <a:endParaRPr lang="en-US" dirty="0"/>
          </a:p>
          <a:p>
            <a:pPr lvl="1"/>
            <a:r>
              <a:rPr lang="en-US" dirty="0"/>
              <a:t>Groundwater Transport (GWT) Model </a:t>
            </a:r>
            <a:r>
              <a:rPr lang="en-US" dirty="0">
                <a:solidFill>
                  <a:srgbClr val="FF0000"/>
                </a:solidFill>
              </a:rPr>
              <a:t>(released Oct 2020)</a:t>
            </a:r>
            <a:endParaRPr lang="en-US" dirty="0"/>
          </a:p>
          <a:p>
            <a:pPr lvl="1"/>
            <a:r>
              <a:rPr lang="en-US" dirty="0"/>
              <a:t>Coupled Variable-Density Flow and Transport </a:t>
            </a:r>
            <a:r>
              <a:rPr lang="en-US" dirty="0">
                <a:solidFill>
                  <a:srgbClr val="FF0000"/>
                </a:solidFill>
              </a:rPr>
              <a:t>(released Oct 2020)</a:t>
            </a:r>
            <a:endParaRPr lang="en-US" dirty="0"/>
          </a:p>
          <a:p>
            <a:pPr lvl="1"/>
            <a:r>
              <a:rPr lang="en-US" dirty="0"/>
              <a:t>MODFLOW API </a:t>
            </a:r>
            <a:r>
              <a:rPr lang="en-US" dirty="0">
                <a:solidFill>
                  <a:srgbClr val="FF0000"/>
                </a:solidFill>
              </a:rPr>
              <a:t>(released Jun 2020)</a:t>
            </a:r>
            <a:endParaRPr lang="en-US" dirty="0"/>
          </a:p>
          <a:p>
            <a:r>
              <a:rPr lang="en-US" dirty="0"/>
              <a:t>Related Programs</a:t>
            </a:r>
          </a:p>
          <a:p>
            <a:pPr lvl="1"/>
            <a:r>
              <a:rPr lang="en-US" dirty="0" err="1"/>
              <a:t>FloPy</a:t>
            </a:r>
            <a:endParaRPr lang="en-US" dirty="0"/>
          </a:p>
          <a:p>
            <a:pPr lvl="1"/>
            <a:r>
              <a:rPr lang="en-US" dirty="0"/>
              <a:t>MODPATH</a:t>
            </a:r>
          </a:p>
          <a:p>
            <a:pPr lvl="1"/>
            <a:r>
              <a:rPr lang="en-US" dirty="0"/>
              <a:t>MT3D-USGS</a:t>
            </a:r>
          </a:p>
        </p:txBody>
      </p:sp>
    </p:spTree>
    <p:extLst>
      <p:ext uri="{BB962C8B-B14F-4D97-AF65-F5344CB8AC3E}">
        <p14:creationId xmlns:p14="http://schemas.microsoft.com/office/powerpoint/2010/main" val="3882935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GROUNDWATER MODELING background AT THE USGS</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pic>
        <p:nvPicPr>
          <p:cNvPr id="4" name="Picture 3" descr="tom_analog_1978">
            <a:extLst>
              <a:ext uri="{FF2B5EF4-FFF2-40B4-BE49-F238E27FC236}">
                <a16:creationId xmlns:a16="http://schemas.microsoft.com/office/drawing/2014/main" id="{B96F99F3-15BC-C64B-B858-5AE01BE60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397028"/>
            <a:ext cx="3143989" cy="25096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39351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FloridaAnalog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397" y="239310"/>
            <a:ext cx="8072039" cy="6313890"/>
          </a:xfrm>
          <a:prstGeom prst="rect">
            <a:avLst/>
          </a:prstGeom>
        </p:spPr>
      </p:pic>
    </p:spTree>
    <p:extLst>
      <p:ext uri="{BB962C8B-B14F-4D97-AF65-F5344CB8AC3E}">
        <p14:creationId xmlns:p14="http://schemas.microsoft.com/office/powerpoint/2010/main" val="279013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49769" y="369739"/>
            <a:ext cx="8761042" cy="60310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38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3B5C56-CAF7-1B49-8788-3B9B393BE1BD}"/>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pic>
        <p:nvPicPr>
          <p:cNvPr id="2" name="Picture 1">
            <a:extLst>
              <a:ext uri="{FF2B5EF4-FFF2-40B4-BE49-F238E27FC236}">
                <a16:creationId xmlns:a16="http://schemas.microsoft.com/office/drawing/2014/main" id="{F4A86263-3C1F-6B49-B6F5-7E1084A7C57E}"/>
              </a:ext>
            </a:extLst>
          </p:cNvPr>
          <p:cNvPicPr>
            <a:picLocks noChangeAspect="1"/>
          </p:cNvPicPr>
          <p:nvPr/>
        </p:nvPicPr>
        <p:blipFill>
          <a:blip r:embed="rId2"/>
          <a:stretch>
            <a:fillRect/>
          </a:stretch>
        </p:blipFill>
        <p:spPr>
          <a:xfrm>
            <a:off x="5943600" y="0"/>
            <a:ext cx="5689372" cy="6858000"/>
          </a:xfrm>
          <a:prstGeom prst="rect">
            <a:avLst/>
          </a:prstGeom>
        </p:spPr>
      </p:pic>
      <p:pic>
        <p:nvPicPr>
          <p:cNvPr id="3" name="Picture 2">
            <a:extLst>
              <a:ext uri="{FF2B5EF4-FFF2-40B4-BE49-F238E27FC236}">
                <a16:creationId xmlns:a16="http://schemas.microsoft.com/office/drawing/2014/main" id="{A3342813-BC41-FC40-931E-44EB94F2BAD4}"/>
              </a:ext>
            </a:extLst>
          </p:cNvPr>
          <p:cNvPicPr>
            <a:picLocks noChangeAspect="1"/>
          </p:cNvPicPr>
          <p:nvPr/>
        </p:nvPicPr>
        <p:blipFill>
          <a:blip r:embed="rId3"/>
          <a:stretch>
            <a:fillRect/>
          </a:stretch>
        </p:blipFill>
        <p:spPr>
          <a:xfrm>
            <a:off x="609600" y="584200"/>
            <a:ext cx="3454400" cy="5689600"/>
          </a:xfrm>
          <a:prstGeom prst="rect">
            <a:avLst/>
          </a:prstGeom>
        </p:spPr>
      </p:pic>
    </p:spTree>
    <p:extLst>
      <p:ext uri="{BB962C8B-B14F-4D97-AF65-F5344CB8AC3E}">
        <p14:creationId xmlns:p14="http://schemas.microsoft.com/office/powerpoint/2010/main" val="2984523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906623-7C6A-414C-A0B6-2F1EBC5D3B21}"/>
              </a:ext>
            </a:extLst>
          </p:cNvPr>
          <p:cNvPicPr>
            <a:picLocks noChangeAspect="1"/>
          </p:cNvPicPr>
          <p:nvPr/>
        </p:nvPicPr>
        <p:blipFill>
          <a:blip r:embed="rId3"/>
          <a:stretch>
            <a:fillRect/>
          </a:stretch>
        </p:blipFill>
        <p:spPr>
          <a:xfrm>
            <a:off x="1524000" y="2557"/>
            <a:ext cx="9144000" cy="6852886"/>
          </a:xfrm>
          <a:prstGeom prst="rect">
            <a:avLst/>
          </a:prstGeom>
        </p:spPr>
      </p:pic>
    </p:spTree>
    <p:extLst>
      <p:ext uri="{BB962C8B-B14F-4D97-AF65-F5344CB8AC3E}">
        <p14:creationId xmlns:p14="http://schemas.microsoft.com/office/powerpoint/2010/main" val="1334709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1CFD5F-2DA2-2743-8C0B-DBED63F2B80F}"/>
              </a:ext>
            </a:extLst>
          </p:cNvPr>
          <p:cNvPicPr>
            <a:picLocks noChangeAspect="1"/>
          </p:cNvPicPr>
          <p:nvPr/>
        </p:nvPicPr>
        <p:blipFill>
          <a:blip r:embed="rId2"/>
          <a:stretch>
            <a:fillRect/>
          </a:stretch>
        </p:blipFill>
        <p:spPr>
          <a:xfrm>
            <a:off x="3448674" y="0"/>
            <a:ext cx="5294652" cy="6858000"/>
          </a:xfrm>
          <a:prstGeom prst="rect">
            <a:avLst/>
          </a:prstGeom>
        </p:spPr>
      </p:pic>
      <p:sp>
        <p:nvSpPr>
          <p:cNvPr id="3" name="Rectangle 2">
            <a:extLst>
              <a:ext uri="{FF2B5EF4-FFF2-40B4-BE49-F238E27FC236}">
                <a16:creationId xmlns:a16="http://schemas.microsoft.com/office/drawing/2014/main" id="{E804DAD9-77C9-D64E-990A-9C3B8BCDE285}"/>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Tree>
    <p:extLst>
      <p:ext uri="{BB962C8B-B14F-4D97-AF65-F5344CB8AC3E}">
        <p14:creationId xmlns:p14="http://schemas.microsoft.com/office/powerpoint/2010/main" val="91196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1EDE106-DAA1-D94B-B932-B8CD768617C5}"/>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5" name="Title 4">
            <a:extLst>
              <a:ext uri="{FF2B5EF4-FFF2-40B4-BE49-F238E27FC236}">
                <a16:creationId xmlns:a16="http://schemas.microsoft.com/office/drawing/2014/main" id="{42B96F9B-FBBE-9146-B00D-6D4343CDD0ED}"/>
              </a:ext>
            </a:extLst>
          </p:cNvPr>
          <p:cNvSpPr>
            <a:spLocks noGrp="1"/>
          </p:cNvSpPr>
          <p:nvPr>
            <p:ph type="title"/>
          </p:nvPr>
        </p:nvSpPr>
        <p:spPr/>
        <p:txBody>
          <a:bodyPr/>
          <a:lstStyle/>
          <a:p>
            <a:r>
              <a:rPr lang="en-US" dirty="0"/>
              <a:t>MODFLOW Philosophy</a:t>
            </a:r>
          </a:p>
        </p:txBody>
      </p:sp>
    </p:spTree>
    <p:extLst>
      <p:ext uri="{BB962C8B-B14F-4D97-AF65-F5344CB8AC3E}">
        <p14:creationId xmlns:p14="http://schemas.microsoft.com/office/powerpoint/2010/main" val="1704707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nut 1">
            <a:extLst>
              <a:ext uri="{FF2B5EF4-FFF2-40B4-BE49-F238E27FC236}">
                <a16:creationId xmlns:a16="http://schemas.microsoft.com/office/drawing/2014/main" id="{9C115EE7-AB9A-7040-89B3-92C8A3BDD346}"/>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sp>
        <p:nvSpPr>
          <p:cNvPr id="5" name="Title 4">
            <a:extLst>
              <a:ext uri="{FF2B5EF4-FFF2-40B4-BE49-F238E27FC236}">
                <a16:creationId xmlns:a16="http://schemas.microsoft.com/office/drawing/2014/main" id="{934B8361-53B0-3849-B65D-7319BED0F1A8}"/>
              </a:ext>
            </a:extLst>
          </p:cNvPr>
          <p:cNvSpPr>
            <a:spLocks noGrp="1"/>
          </p:cNvSpPr>
          <p:nvPr>
            <p:ph type="title"/>
          </p:nvPr>
        </p:nvSpPr>
        <p:spPr/>
        <p:txBody>
          <a:bodyPr/>
          <a:lstStyle/>
          <a:p>
            <a:r>
              <a:rPr lang="en-US" dirty="0"/>
              <a:t>MODFLOW Support Environment</a:t>
            </a:r>
          </a:p>
        </p:txBody>
      </p:sp>
      <p:sp>
        <p:nvSpPr>
          <p:cNvPr id="6" name="Oval 5">
            <a:extLst>
              <a:ext uri="{FF2B5EF4-FFF2-40B4-BE49-F238E27FC236}">
                <a16:creationId xmlns:a16="http://schemas.microsoft.com/office/drawing/2014/main" id="{A2FFC561-44FD-CF4B-8B8A-931518DD698A}"/>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7" name="Rectangle 6">
            <a:extLst>
              <a:ext uri="{FF2B5EF4-FFF2-40B4-BE49-F238E27FC236}">
                <a16:creationId xmlns:a16="http://schemas.microsoft.com/office/drawing/2014/main" id="{A6CCC481-B2B4-8044-8388-1B17767BE57E}"/>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Tree>
    <p:extLst>
      <p:ext uri="{BB962C8B-B14F-4D97-AF65-F5344CB8AC3E}">
        <p14:creationId xmlns:p14="http://schemas.microsoft.com/office/powerpoint/2010/main" val="1424055609"/>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23377</TotalTime>
  <Pages>4</Pages>
  <Words>1184</Words>
  <Application>Microsoft Macintosh PowerPoint</Application>
  <PresentationFormat>Widescreen</PresentationFormat>
  <Paragraphs>196</Paragraphs>
  <Slides>18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Abadi</vt:lpstr>
      <vt:lpstr>Arial</vt:lpstr>
      <vt:lpstr>Times New Roman</vt:lpstr>
      <vt:lpstr>Wingdings</vt:lpstr>
      <vt:lpstr>dark-blue-template</vt:lpstr>
      <vt:lpstr>MODFLOW 6 Overview</vt:lpstr>
      <vt:lpstr>GROUNDWATER MODELING background AT THE USGS</vt:lpstr>
      <vt:lpstr>PowerPoint Presentation</vt:lpstr>
      <vt:lpstr>PowerPoint Presentation</vt:lpstr>
      <vt:lpstr>PowerPoint Presentation</vt:lpstr>
      <vt:lpstr>PowerPoint Presentation</vt:lpstr>
      <vt:lpstr>PowerPoint Presentation</vt:lpstr>
      <vt:lpstr>MODFLOW Philosophy</vt:lpstr>
      <vt:lpstr>MODFLOW Support Environment</vt:lpstr>
      <vt:lpstr>PowerPoint Presentation</vt:lpstr>
      <vt:lpstr>PowerPoint Presentation</vt:lpstr>
      <vt:lpstr>MODFLOW User Base</vt:lpstr>
      <vt:lpstr>Evolving Simulation Needs</vt:lpstr>
      <vt:lpstr>MODFLOW Next Generation</vt:lpstr>
      <vt:lpstr>MODFLOW 6</vt:lpstr>
      <vt:lpstr>MODFLOW 6</vt:lpstr>
      <vt:lpstr>wHAT’S NEW?</vt:lpstr>
      <vt:lpstr>Active Development</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771</cp:revision>
  <cp:lastPrinted>2014-05-20T14:47:17Z</cp:lastPrinted>
  <dcterms:created xsi:type="dcterms:W3CDTF">2009-08-04T14:01:06Z</dcterms:created>
  <dcterms:modified xsi:type="dcterms:W3CDTF">2021-08-18T23:00:25Z</dcterms:modified>
</cp:coreProperties>
</file>